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78">
          <p15:clr>
            <a:srgbClr val="000000"/>
          </p15:clr>
        </p15:guide>
        <p15:guide id="2" pos="3864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7" roundtripDataSignature="AMtx7mhDZwAT0RjeWGRIe4sy/9dMk9Kq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78" orient="horz"/>
        <p:guide pos="386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187" name="Google Shape;18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278" name="Google Shape;27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5ddae4cfa0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15ddae4cfa0_0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200" name="Google Shape;20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212" name="Google Shape;21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5ddae4cfa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222" name="Google Shape;222;g15ddae4cfa0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2" name="Google Shape;23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5ddae4cfa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8" name="Google Shape;238;g15ddae4cfa0_0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244" name="Google Shape;24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5ddae4cfa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256" name="Google Shape;256;g15ddae4cfa0_0_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Make sure to elaborate the names and abbreviations when speaking about it.</a:t>
            </a:r>
            <a:endParaRPr sz="1100"/>
          </a:p>
        </p:txBody>
      </p:sp>
      <p:sp>
        <p:nvSpPr>
          <p:cNvPr id="268" name="Google Shape;26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3"/>
          <p:cNvSpPr/>
          <p:nvPr>
            <p:ph idx="2" type="pic"/>
          </p:nvPr>
        </p:nvSpPr>
        <p:spPr>
          <a:xfrm>
            <a:off x="-1115359" y="-796335"/>
            <a:ext cx="6903931" cy="6849803"/>
          </a:xfrm>
          <a:prstGeom prst="ellipse">
            <a:avLst/>
          </a:prstGeom>
          <a:noFill/>
          <a:ln>
            <a:noFill/>
          </a:ln>
        </p:spPr>
      </p:sp>
      <p:sp>
        <p:nvSpPr>
          <p:cNvPr id="10" name="Google Shape;10;p13"/>
          <p:cNvSpPr txBox="1"/>
          <p:nvPr>
            <p:ph idx="1" type="subTitle"/>
          </p:nvPr>
        </p:nvSpPr>
        <p:spPr>
          <a:xfrm>
            <a:off x="6971071" y="4083358"/>
            <a:ext cx="4021394" cy="1288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" name="Google Shape;11;p13"/>
          <p:cNvSpPr txBox="1"/>
          <p:nvPr>
            <p:ph type="title"/>
          </p:nvPr>
        </p:nvSpPr>
        <p:spPr>
          <a:xfrm>
            <a:off x="6971071" y="2113269"/>
            <a:ext cx="4021394" cy="18300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13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b="0" i="0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/>
          <p:nvPr>
            <p:ph idx="1" type="body"/>
          </p:nvPr>
        </p:nvSpPr>
        <p:spPr>
          <a:xfrm>
            <a:off x="6431372" y="1718016"/>
            <a:ext cx="4569542" cy="4427691"/>
          </a:xfrm>
          <a:prstGeom prst="ellipse">
            <a:avLst/>
          </a:prstGeom>
          <a:noFill/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>
                <a:solidFill>
                  <a:srgbClr val="000000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>
                <a:solidFill>
                  <a:srgbClr val="000000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2"/>
          <p:cNvSpPr/>
          <p:nvPr>
            <p:ph idx="2" type="body"/>
          </p:nvPr>
        </p:nvSpPr>
        <p:spPr>
          <a:xfrm>
            <a:off x="1205701" y="1718016"/>
            <a:ext cx="4569542" cy="4427691"/>
          </a:xfrm>
          <a:prstGeom prst="ellipse">
            <a:avLst/>
          </a:prstGeom>
          <a:noFill/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>
                <a:solidFill>
                  <a:srgbClr val="000000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>
                <a:solidFill>
                  <a:srgbClr val="000000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type="title"/>
          </p:nvPr>
        </p:nvSpPr>
        <p:spPr>
          <a:xfrm>
            <a:off x="1987824" y="690410"/>
            <a:ext cx="5221565" cy="667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1" sz="2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7" name="Google Shape;87;p22"/>
          <p:cNvGrpSpPr/>
          <p:nvPr/>
        </p:nvGrpSpPr>
        <p:grpSpPr>
          <a:xfrm rot="9766910">
            <a:off x="20003" y="378986"/>
            <a:ext cx="1786097" cy="1531615"/>
            <a:chOff x="423457" y="88179"/>
            <a:chExt cx="2377059" cy="2038377"/>
          </a:xfrm>
        </p:grpSpPr>
        <p:sp>
          <p:nvSpPr>
            <p:cNvPr id="88" name="Google Shape;88;p22"/>
            <p:cNvSpPr/>
            <p:nvPr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2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2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2"/>
            <p:cNvSpPr/>
            <p:nvPr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2"/>
            <p:cNvSpPr/>
            <p:nvPr/>
          </p:nvSpPr>
          <p:spPr>
            <a:xfrm rot="-1779310">
              <a:off x="1763432" y="608505"/>
              <a:ext cx="467236" cy="1657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3" name="Google Shape;93;p22"/>
          <p:cNvPicPr preferRelativeResize="0"/>
          <p:nvPr/>
        </p:nvPicPr>
        <p:blipFill rotWithShape="1">
          <a:blip r:embed="rId2">
            <a:alphaModFix/>
          </a:blip>
          <a:srcRect b="50043" l="0" r="43077" t="0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2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b="0" i="0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with Caption">
  <p:cSld name="Image with Capti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7214454" y="2362070"/>
            <a:ext cx="4229834" cy="20144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2000"/>
              <a:buNone/>
              <a:defRPr sz="2000">
                <a:solidFill>
                  <a:srgbClr val="BE88A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800"/>
              <a:buNone/>
              <a:defRPr sz="1800">
                <a:solidFill>
                  <a:srgbClr val="BE88A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9pPr>
          </a:lstStyle>
          <a:p/>
        </p:txBody>
      </p:sp>
      <p:grpSp>
        <p:nvGrpSpPr>
          <p:cNvPr id="97" name="Google Shape;97;p23"/>
          <p:cNvGrpSpPr/>
          <p:nvPr/>
        </p:nvGrpSpPr>
        <p:grpSpPr>
          <a:xfrm>
            <a:off x="-976365" y="-3135971"/>
            <a:ext cx="11654498" cy="9993971"/>
            <a:chOff x="423457" y="88179"/>
            <a:chExt cx="2377059" cy="2038377"/>
          </a:xfrm>
        </p:grpSpPr>
        <p:sp>
          <p:nvSpPr>
            <p:cNvPr id="98" name="Google Shape;98;p23"/>
            <p:cNvSpPr/>
            <p:nvPr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3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3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3"/>
            <p:cNvSpPr/>
            <p:nvPr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3"/>
            <p:cNvSpPr/>
            <p:nvPr/>
          </p:nvSpPr>
          <p:spPr>
            <a:xfrm rot="-1779310">
              <a:off x="1763432" y="608505"/>
              <a:ext cx="467236" cy="16571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23"/>
          <p:cNvSpPr/>
          <p:nvPr>
            <p:ph idx="2" type="pic"/>
          </p:nvPr>
        </p:nvSpPr>
        <p:spPr>
          <a:xfrm>
            <a:off x="-278452" y="-873414"/>
            <a:ext cx="6003958" cy="6055014"/>
          </a:xfrm>
          <a:prstGeom prst="ellipse">
            <a:avLst/>
          </a:prstGeom>
          <a:noFill/>
          <a:ln>
            <a:noFill/>
          </a:ln>
        </p:spPr>
      </p:sp>
      <p:pic>
        <p:nvPicPr>
          <p:cNvPr id="104" name="Google Shape;104;p23"/>
          <p:cNvPicPr preferRelativeResize="0"/>
          <p:nvPr/>
        </p:nvPicPr>
        <p:blipFill rotWithShape="1">
          <a:blip r:embed="rId2">
            <a:alphaModFix/>
          </a:blip>
          <a:srcRect b="50043" l="0" r="43077" t="0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3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b="0" i="0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/>
          <p:nvPr>
            <p:ph idx="1" type="body"/>
          </p:nvPr>
        </p:nvSpPr>
        <p:spPr>
          <a:xfrm>
            <a:off x="6359244" y="2382354"/>
            <a:ext cx="4447476" cy="14560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2000"/>
              <a:buNone/>
              <a:defRPr sz="2000">
                <a:solidFill>
                  <a:srgbClr val="BE88A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800"/>
              <a:buNone/>
              <a:defRPr sz="1800">
                <a:solidFill>
                  <a:srgbClr val="BE88A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9pPr>
          </a:lstStyle>
          <a:p/>
        </p:txBody>
      </p:sp>
      <p:pic>
        <p:nvPicPr>
          <p:cNvPr id="108" name="Google Shape;108;p24"/>
          <p:cNvPicPr preferRelativeResize="0"/>
          <p:nvPr/>
        </p:nvPicPr>
        <p:blipFill rotWithShape="1">
          <a:blip r:embed="rId2">
            <a:alphaModFix/>
          </a:blip>
          <a:srcRect b="50043" l="0" r="43077" t="0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oogle Shape;109;p24"/>
          <p:cNvGrpSpPr/>
          <p:nvPr/>
        </p:nvGrpSpPr>
        <p:grpSpPr>
          <a:xfrm>
            <a:off x="-925605" y="-2364446"/>
            <a:ext cx="10041029" cy="8610389"/>
            <a:chOff x="423457" y="88179"/>
            <a:chExt cx="2377059" cy="2038377"/>
          </a:xfrm>
        </p:grpSpPr>
        <p:sp>
          <p:nvSpPr>
            <p:cNvPr id="110" name="Google Shape;110;p24"/>
            <p:cNvSpPr/>
            <p:nvPr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4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4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4"/>
            <p:cNvSpPr/>
            <p:nvPr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4"/>
            <p:cNvSpPr/>
            <p:nvPr/>
          </p:nvSpPr>
          <p:spPr>
            <a:xfrm rot="-1779310">
              <a:off x="1763432" y="608505"/>
              <a:ext cx="467236" cy="16571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Google Shape;115;p24"/>
          <p:cNvSpPr txBox="1"/>
          <p:nvPr>
            <p:ph type="title"/>
          </p:nvPr>
        </p:nvSpPr>
        <p:spPr>
          <a:xfrm>
            <a:off x="927713" y="1242581"/>
            <a:ext cx="3578212" cy="22795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4"/>
          <p:cNvSpPr txBox="1"/>
          <p:nvPr/>
        </p:nvSpPr>
        <p:spPr>
          <a:xfrm>
            <a:off x="477488" y="6172519"/>
            <a:ext cx="1978427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www.share-netinternational.org</a:t>
            </a:r>
            <a:endParaRPr b="0" i="0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/>
          <p:nvPr>
            <p:ph idx="1" type="body"/>
          </p:nvPr>
        </p:nvSpPr>
        <p:spPr>
          <a:xfrm>
            <a:off x="6359244" y="2382354"/>
            <a:ext cx="4447476" cy="14560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2000"/>
              <a:buNone/>
              <a:defRPr sz="2000">
                <a:solidFill>
                  <a:srgbClr val="BE88A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800"/>
              <a:buNone/>
              <a:defRPr sz="1800">
                <a:solidFill>
                  <a:srgbClr val="BE88A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9pPr>
          </a:lstStyle>
          <a:p/>
        </p:txBody>
      </p:sp>
      <p:pic>
        <p:nvPicPr>
          <p:cNvPr id="119" name="Google Shape;119;p25"/>
          <p:cNvPicPr preferRelativeResize="0"/>
          <p:nvPr/>
        </p:nvPicPr>
        <p:blipFill rotWithShape="1">
          <a:blip r:embed="rId2">
            <a:alphaModFix/>
          </a:blip>
          <a:srcRect b="50043" l="0" r="43077" t="0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25"/>
          <p:cNvGrpSpPr/>
          <p:nvPr/>
        </p:nvGrpSpPr>
        <p:grpSpPr>
          <a:xfrm>
            <a:off x="-925605" y="-2364446"/>
            <a:ext cx="10041029" cy="8610389"/>
            <a:chOff x="423457" y="88179"/>
            <a:chExt cx="2377059" cy="2038377"/>
          </a:xfrm>
        </p:grpSpPr>
        <p:sp>
          <p:nvSpPr>
            <p:cNvPr id="121" name="Google Shape;121;p25"/>
            <p:cNvSpPr/>
            <p:nvPr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5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5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5"/>
            <p:cNvSpPr/>
            <p:nvPr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5"/>
            <p:cNvSpPr/>
            <p:nvPr/>
          </p:nvSpPr>
          <p:spPr>
            <a:xfrm rot="-1779310">
              <a:off x="1763432" y="608505"/>
              <a:ext cx="467236" cy="1657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25"/>
          <p:cNvSpPr txBox="1"/>
          <p:nvPr>
            <p:ph type="title"/>
          </p:nvPr>
        </p:nvSpPr>
        <p:spPr>
          <a:xfrm>
            <a:off x="927713" y="1242581"/>
            <a:ext cx="3578212" cy="22795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5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b="0" i="0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ection Header">
  <p:cSld name="2_Section Header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/>
          <p:nvPr>
            <p:ph idx="1" type="body"/>
          </p:nvPr>
        </p:nvSpPr>
        <p:spPr>
          <a:xfrm>
            <a:off x="6359244" y="2382354"/>
            <a:ext cx="4447476" cy="14560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2000"/>
              <a:buNone/>
              <a:defRPr sz="2000">
                <a:solidFill>
                  <a:srgbClr val="BE88A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800"/>
              <a:buNone/>
              <a:defRPr sz="1800">
                <a:solidFill>
                  <a:srgbClr val="BE88A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9pPr>
          </a:lstStyle>
          <a:p/>
        </p:txBody>
      </p:sp>
      <p:pic>
        <p:nvPicPr>
          <p:cNvPr id="130" name="Google Shape;130;p26"/>
          <p:cNvPicPr preferRelativeResize="0"/>
          <p:nvPr/>
        </p:nvPicPr>
        <p:blipFill rotWithShape="1">
          <a:blip r:embed="rId2">
            <a:alphaModFix/>
          </a:blip>
          <a:srcRect b="50043" l="0" r="43077" t="0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1" name="Google Shape;131;p26"/>
          <p:cNvGrpSpPr/>
          <p:nvPr/>
        </p:nvGrpSpPr>
        <p:grpSpPr>
          <a:xfrm>
            <a:off x="-925605" y="-2364446"/>
            <a:ext cx="10041029" cy="8610389"/>
            <a:chOff x="423457" y="88179"/>
            <a:chExt cx="2377059" cy="2038377"/>
          </a:xfrm>
        </p:grpSpPr>
        <p:sp>
          <p:nvSpPr>
            <p:cNvPr id="132" name="Google Shape;132;p26"/>
            <p:cNvSpPr/>
            <p:nvPr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6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6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6"/>
            <p:cNvSpPr/>
            <p:nvPr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6"/>
            <p:cNvSpPr/>
            <p:nvPr/>
          </p:nvSpPr>
          <p:spPr>
            <a:xfrm rot="-1779310">
              <a:off x="1763432" y="608505"/>
              <a:ext cx="467236" cy="1657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26"/>
          <p:cNvSpPr txBox="1"/>
          <p:nvPr>
            <p:ph type="title"/>
          </p:nvPr>
        </p:nvSpPr>
        <p:spPr>
          <a:xfrm>
            <a:off x="927713" y="1242581"/>
            <a:ext cx="3578212" cy="22795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6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b="0" i="0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ection Header">
  <p:cSld name="3_Section Header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>
            <p:ph idx="1" type="body"/>
          </p:nvPr>
        </p:nvSpPr>
        <p:spPr>
          <a:xfrm>
            <a:off x="6359244" y="2382354"/>
            <a:ext cx="4447476" cy="14560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2000"/>
              <a:buNone/>
              <a:defRPr sz="2000">
                <a:solidFill>
                  <a:srgbClr val="BE88A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800"/>
              <a:buNone/>
              <a:defRPr sz="1800">
                <a:solidFill>
                  <a:srgbClr val="BE88A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9pPr>
          </a:lstStyle>
          <a:p/>
        </p:txBody>
      </p:sp>
      <p:pic>
        <p:nvPicPr>
          <p:cNvPr id="141" name="Google Shape;141;p27"/>
          <p:cNvPicPr preferRelativeResize="0"/>
          <p:nvPr/>
        </p:nvPicPr>
        <p:blipFill rotWithShape="1">
          <a:blip r:embed="rId2">
            <a:alphaModFix/>
          </a:blip>
          <a:srcRect b="50043" l="0" r="43077" t="0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p27"/>
          <p:cNvGrpSpPr/>
          <p:nvPr/>
        </p:nvGrpSpPr>
        <p:grpSpPr>
          <a:xfrm>
            <a:off x="-925605" y="-2364446"/>
            <a:ext cx="10041029" cy="8610389"/>
            <a:chOff x="423457" y="88179"/>
            <a:chExt cx="2377059" cy="2038377"/>
          </a:xfrm>
        </p:grpSpPr>
        <p:sp>
          <p:nvSpPr>
            <p:cNvPr id="143" name="Google Shape;143;p27"/>
            <p:cNvSpPr/>
            <p:nvPr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7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7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7"/>
            <p:cNvSpPr/>
            <p:nvPr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7"/>
            <p:cNvSpPr/>
            <p:nvPr/>
          </p:nvSpPr>
          <p:spPr>
            <a:xfrm rot="-1779310">
              <a:off x="1763432" y="608505"/>
              <a:ext cx="467236" cy="16571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p27"/>
          <p:cNvSpPr txBox="1"/>
          <p:nvPr>
            <p:ph type="title"/>
          </p:nvPr>
        </p:nvSpPr>
        <p:spPr>
          <a:xfrm>
            <a:off x="927713" y="1242581"/>
            <a:ext cx="3578212" cy="22795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7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b="0" i="0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mparison">
  <p:cSld name="2_Comparison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>
            <p:ph type="title"/>
          </p:nvPr>
        </p:nvSpPr>
        <p:spPr>
          <a:xfrm>
            <a:off x="1987824" y="690410"/>
            <a:ext cx="5221565" cy="667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2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52" name="Google Shape;152;p28"/>
          <p:cNvGrpSpPr/>
          <p:nvPr/>
        </p:nvGrpSpPr>
        <p:grpSpPr>
          <a:xfrm rot="9766910">
            <a:off x="20003" y="378986"/>
            <a:ext cx="1786097" cy="1531615"/>
            <a:chOff x="423457" y="88179"/>
            <a:chExt cx="2377059" cy="2038377"/>
          </a:xfrm>
        </p:grpSpPr>
        <p:sp>
          <p:nvSpPr>
            <p:cNvPr id="153" name="Google Shape;153;p28"/>
            <p:cNvSpPr/>
            <p:nvPr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8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8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8"/>
            <p:cNvSpPr/>
            <p:nvPr/>
          </p:nvSpPr>
          <p:spPr>
            <a:xfrm rot="-1779310">
              <a:off x="1763432" y="608505"/>
              <a:ext cx="467236" cy="165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8" name="Google Shape;158;p28"/>
          <p:cNvPicPr preferRelativeResize="0"/>
          <p:nvPr/>
        </p:nvPicPr>
        <p:blipFill rotWithShape="1">
          <a:blip r:embed="rId2">
            <a:alphaModFix/>
          </a:blip>
          <a:srcRect b="50043" l="0" r="43077" t="0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8"/>
          <p:cNvSpPr/>
          <p:nvPr>
            <p:ph idx="1" type="body"/>
          </p:nvPr>
        </p:nvSpPr>
        <p:spPr>
          <a:xfrm>
            <a:off x="6431372" y="1718016"/>
            <a:ext cx="4569542" cy="4427691"/>
          </a:xfrm>
          <a:prstGeom prst="ellipse">
            <a:avLst/>
          </a:prstGeom>
          <a:noFill/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>
                <a:solidFill>
                  <a:srgbClr val="000000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>
                <a:solidFill>
                  <a:srgbClr val="000000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28"/>
          <p:cNvSpPr/>
          <p:nvPr>
            <p:ph idx="2" type="body"/>
          </p:nvPr>
        </p:nvSpPr>
        <p:spPr>
          <a:xfrm>
            <a:off x="1205701" y="1718016"/>
            <a:ext cx="4569542" cy="4427691"/>
          </a:xfrm>
          <a:prstGeom prst="ellipse">
            <a:avLst/>
          </a:prstGeom>
          <a:noFill/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>
                <a:solidFill>
                  <a:srgbClr val="000000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>
                <a:solidFill>
                  <a:srgbClr val="000000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28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b="0" i="0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/>
          <p:nvPr>
            <p:ph type="title"/>
          </p:nvPr>
        </p:nvSpPr>
        <p:spPr>
          <a:xfrm>
            <a:off x="1987824" y="690410"/>
            <a:ext cx="5221565" cy="667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2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64" name="Google Shape;164;p29"/>
          <p:cNvGrpSpPr/>
          <p:nvPr/>
        </p:nvGrpSpPr>
        <p:grpSpPr>
          <a:xfrm rot="9766910">
            <a:off x="20003" y="378986"/>
            <a:ext cx="1786097" cy="1531615"/>
            <a:chOff x="423457" y="88179"/>
            <a:chExt cx="2377059" cy="2038377"/>
          </a:xfrm>
        </p:grpSpPr>
        <p:sp>
          <p:nvSpPr>
            <p:cNvPr id="165" name="Google Shape;165;p29"/>
            <p:cNvSpPr/>
            <p:nvPr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9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9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9"/>
            <p:cNvSpPr/>
            <p:nvPr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9"/>
            <p:cNvSpPr/>
            <p:nvPr/>
          </p:nvSpPr>
          <p:spPr>
            <a:xfrm rot="-1779310">
              <a:off x="1763432" y="608505"/>
              <a:ext cx="467236" cy="16571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0" name="Google Shape;170;p29"/>
          <p:cNvPicPr preferRelativeResize="0"/>
          <p:nvPr/>
        </p:nvPicPr>
        <p:blipFill rotWithShape="1">
          <a:blip r:embed="rId2">
            <a:alphaModFix/>
          </a:blip>
          <a:srcRect b="50043" l="0" r="43077" t="0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9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b="0" i="0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0"/>
          <p:cNvPicPr preferRelativeResize="0"/>
          <p:nvPr/>
        </p:nvPicPr>
        <p:blipFill rotWithShape="1">
          <a:blip r:embed="rId2">
            <a:alphaModFix/>
          </a:blip>
          <a:srcRect b="50043" l="0" r="43077" t="0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0"/>
          <p:cNvSpPr txBox="1"/>
          <p:nvPr/>
        </p:nvSpPr>
        <p:spPr>
          <a:xfrm>
            <a:off x="477488" y="6172519"/>
            <a:ext cx="1978427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www.share-netinternational.org</a:t>
            </a:r>
            <a:endParaRPr b="0" i="0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3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id="178" name="Google Shape;178;p31"/>
          <p:cNvPicPr preferRelativeResize="0"/>
          <p:nvPr/>
        </p:nvPicPr>
        <p:blipFill rotWithShape="1">
          <a:blip r:embed="rId2">
            <a:alphaModFix/>
          </a:blip>
          <a:srcRect b="50043" l="0" r="43077" t="0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1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b="0" i="0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/>
          <p:nvPr>
            <p:ph idx="2" type="pic"/>
          </p:nvPr>
        </p:nvSpPr>
        <p:spPr>
          <a:xfrm>
            <a:off x="-2606533" y="-2480185"/>
            <a:ext cx="8572641" cy="850543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" name="Google Shape;15;p14"/>
          <p:cNvSpPr txBox="1"/>
          <p:nvPr>
            <p:ph type="title"/>
          </p:nvPr>
        </p:nvSpPr>
        <p:spPr>
          <a:xfrm>
            <a:off x="790135" y="899698"/>
            <a:ext cx="3542714" cy="872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6" name="Google Shape;16;p14"/>
          <p:cNvPicPr preferRelativeResize="0"/>
          <p:nvPr/>
        </p:nvPicPr>
        <p:blipFill rotWithShape="1">
          <a:blip r:embed="rId2">
            <a:alphaModFix/>
          </a:blip>
          <a:srcRect b="50043" l="0" r="43077" t="0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4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b="0" i="0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5ddae4cfa0_0_12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g15ddae4cfa0_0_12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g15ddae4cfa0_0_12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g15ddae4cfa0_0_12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ison">
  <p:cSld name="1_Comparison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 txBox="1"/>
          <p:nvPr>
            <p:ph type="title"/>
          </p:nvPr>
        </p:nvSpPr>
        <p:spPr>
          <a:xfrm>
            <a:off x="1987824" y="690410"/>
            <a:ext cx="5221565" cy="667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2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0" name="Google Shape;20;p15"/>
          <p:cNvGrpSpPr/>
          <p:nvPr/>
        </p:nvGrpSpPr>
        <p:grpSpPr>
          <a:xfrm rot="9766910">
            <a:off x="20003" y="378986"/>
            <a:ext cx="1786097" cy="1531615"/>
            <a:chOff x="423457" y="88179"/>
            <a:chExt cx="2377059" cy="2038377"/>
          </a:xfrm>
        </p:grpSpPr>
        <p:sp>
          <p:nvSpPr>
            <p:cNvPr id="21" name="Google Shape;21;p15"/>
            <p:cNvSpPr/>
            <p:nvPr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15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15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15"/>
            <p:cNvSpPr/>
            <p:nvPr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15"/>
            <p:cNvSpPr/>
            <p:nvPr/>
          </p:nvSpPr>
          <p:spPr>
            <a:xfrm rot="-1779310">
              <a:off x="1763432" y="608505"/>
              <a:ext cx="467236" cy="1657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" name="Google Shape;26;p15"/>
          <p:cNvPicPr preferRelativeResize="0"/>
          <p:nvPr/>
        </p:nvPicPr>
        <p:blipFill rotWithShape="1">
          <a:blip r:embed="rId2">
            <a:alphaModFix/>
          </a:blip>
          <a:srcRect b="50043" l="0" r="43077" t="0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5"/>
          <p:cNvSpPr/>
          <p:nvPr>
            <p:ph idx="1" type="body"/>
          </p:nvPr>
        </p:nvSpPr>
        <p:spPr>
          <a:xfrm>
            <a:off x="6431372" y="1718016"/>
            <a:ext cx="4569542" cy="4427691"/>
          </a:xfrm>
          <a:prstGeom prst="ellipse">
            <a:avLst/>
          </a:prstGeom>
          <a:noFill/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>
                <a:solidFill>
                  <a:srgbClr val="000000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>
                <a:solidFill>
                  <a:srgbClr val="000000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5"/>
          <p:cNvSpPr/>
          <p:nvPr>
            <p:ph idx="2" type="body"/>
          </p:nvPr>
        </p:nvSpPr>
        <p:spPr>
          <a:xfrm>
            <a:off x="1205701" y="1718016"/>
            <a:ext cx="4569542" cy="4427691"/>
          </a:xfrm>
          <a:prstGeom prst="ellipse">
            <a:avLst/>
          </a:prstGeom>
          <a:noFill/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>
                <a:solidFill>
                  <a:srgbClr val="000000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>
                <a:solidFill>
                  <a:srgbClr val="000000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5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b="0" i="0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/>
          <p:nvPr>
            <p:ph type="title"/>
          </p:nvPr>
        </p:nvSpPr>
        <p:spPr>
          <a:xfrm>
            <a:off x="1987824" y="690410"/>
            <a:ext cx="5221565" cy="667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2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2" name="Google Shape;32;p16"/>
          <p:cNvGrpSpPr/>
          <p:nvPr/>
        </p:nvGrpSpPr>
        <p:grpSpPr>
          <a:xfrm rot="9766910">
            <a:off x="20003" y="378986"/>
            <a:ext cx="1786097" cy="1531615"/>
            <a:chOff x="423457" y="88179"/>
            <a:chExt cx="2377059" cy="2038377"/>
          </a:xfrm>
        </p:grpSpPr>
        <p:sp>
          <p:nvSpPr>
            <p:cNvPr id="33" name="Google Shape;33;p16"/>
            <p:cNvSpPr/>
            <p:nvPr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16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16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16"/>
            <p:cNvSpPr/>
            <p:nvPr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16"/>
            <p:cNvSpPr/>
            <p:nvPr/>
          </p:nvSpPr>
          <p:spPr>
            <a:xfrm rot="-1779310">
              <a:off x="1763432" y="608505"/>
              <a:ext cx="467236" cy="16571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" name="Google Shape;38;p16"/>
          <p:cNvPicPr preferRelativeResize="0"/>
          <p:nvPr/>
        </p:nvPicPr>
        <p:blipFill rotWithShape="1">
          <a:blip r:embed="rId2">
            <a:alphaModFix/>
          </a:blip>
          <a:srcRect b="50043" l="0" r="43077" t="0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6"/>
          <p:cNvSpPr/>
          <p:nvPr>
            <p:ph idx="1" type="body"/>
          </p:nvPr>
        </p:nvSpPr>
        <p:spPr>
          <a:xfrm>
            <a:off x="6431372" y="1718016"/>
            <a:ext cx="4569542" cy="4427691"/>
          </a:xfrm>
          <a:prstGeom prst="ellipse">
            <a:avLst/>
          </a:prstGeom>
          <a:noFill/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>
                <a:solidFill>
                  <a:srgbClr val="000000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>
                <a:solidFill>
                  <a:srgbClr val="000000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6"/>
          <p:cNvSpPr/>
          <p:nvPr>
            <p:ph idx="2" type="body"/>
          </p:nvPr>
        </p:nvSpPr>
        <p:spPr>
          <a:xfrm>
            <a:off x="1205701" y="1718016"/>
            <a:ext cx="4569542" cy="4427691"/>
          </a:xfrm>
          <a:prstGeom prst="ellipse">
            <a:avLst/>
          </a:prstGeom>
          <a:noFill/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>
                <a:solidFill>
                  <a:srgbClr val="000000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>
                <a:solidFill>
                  <a:srgbClr val="000000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6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b="0" i="0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/>
          <p:nvPr>
            <p:ph type="title"/>
          </p:nvPr>
        </p:nvSpPr>
        <p:spPr>
          <a:xfrm>
            <a:off x="1987824" y="690410"/>
            <a:ext cx="5221565" cy="667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2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" type="body"/>
          </p:nvPr>
        </p:nvSpPr>
        <p:spPr>
          <a:xfrm>
            <a:off x="1987823" y="1885951"/>
            <a:ext cx="8545911" cy="337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>
                <a:solidFill>
                  <a:srgbClr val="000000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>
                <a:solidFill>
                  <a:srgbClr val="000000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>
                <a:solidFill>
                  <a:srgbClr val="000000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5" name="Google Shape;45;p17"/>
          <p:cNvPicPr preferRelativeResize="0"/>
          <p:nvPr/>
        </p:nvPicPr>
        <p:blipFill rotWithShape="1">
          <a:blip r:embed="rId2">
            <a:alphaModFix/>
          </a:blip>
          <a:srcRect b="50043" l="0" r="43077" t="0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oogle Shape;46;p17"/>
          <p:cNvGrpSpPr/>
          <p:nvPr/>
        </p:nvGrpSpPr>
        <p:grpSpPr>
          <a:xfrm rot="9766910">
            <a:off x="20003" y="378986"/>
            <a:ext cx="1786097" cy="1531615"/>
            <a:chOff x="423457" y="88179"/>
            <a:chExt cx="2377059" cy="2038377"/>
          </a:xfrm>
        </p:grpSpPr>
        <p:sp>
          <p:nvSpPr>
            <p:cNvPr id="47" name="Google Shape;47;p17"/>
            <p:cNvSpPr/>
            <p:nvPr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17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17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17"/>
            <p:cNvSpPr/>
            <p:nvPr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17"/>
            <p:cNvSpPr/>
            <p:nvPr/>
          </p:nvSpPr>
          <p:spPr>
            <a:xfrm rot="-1779310">
              <a:off x="1763432" y="608505"/>
              <a:ext cx="467236" cy="1657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52;p17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b="0" i="0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/>
          <p:nvPr>
            <p:ph type="title"/>
          </p:nvPr>
        </p:nvSpPr>
        <p:spPr>
          <a:xfrm>
            <a:off x="839788" y="1553497"/>
            <a:ext cx="3932237" cy="10840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8"/>
          <p:cNvSpPr/>
          <p:nvPr>
            <p:ph idx="2" type="pic"/>
          </p:nvPr>
        </p:nvSpPr>
        <p:spPr>
          <a:xfrm>
            <a:off x="5080224" y="-2844238"/>
            <a:ext cx="8864973" cy="87954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839788" y="2871018"/>
            <a:ext cx="3932237" cy="17295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id="57" name="Google Shape;57;p18"/>
          <p:cNvPicPr preferRelativeResize="0"/>
          <p:nvPr/>
        </p:nvPicPr>
        <p:blipFill rotWithShape="1">
          <a:blip r:embed="rId2">
            <a:alphaModFix/>
          </a:blip>
          <a:srcRect b="50043" l="0" r="43077" t="0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8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b="0" i="0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">
  <p:cSld name="End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9"/>
          <p:cNvSpPr txBox="1"/>
          <p:nvPr>
            <p:ph type="title"/>
          </p:nvPr>
        </p:nvSpPr>
        <p:spPr>
          <a:xfrm>
            <a:off x="3911601" y="2843212"/>
            <a:ext cx="3932237" cy="6429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sion">
  <p:cSld name="Vis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20"/>
          <p:cNvGrpSpPr/>
          <p:nvPr/>
        </p:nvGrpSpPr>
        <p:grpSpPr>
          <a:xfrm rot="286817">
            <a:off x="890730" y="-1074920"/>
            <a:ext cx="10259879" cy="8798055"/>
            <a:chOff x="423457" y="88179"/>
            <a:chExt cx="2377059" cy="2038377"/>
          </a:xfrm>
        </p:grpSpPr>
        <p:sp>
          <p:nvSpPr>
            <p:cNvPr id="63" name="Google Shape;63;p20"/>
            <p:cNvSpPr/>
            <p:nvPr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0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0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0"/>
            <p:cNvSpPr/>
            <p:nvPr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0"/>
            <p:cNvSpPr/>
            <p:nvPr/>
          </p:nvSpPr>
          <p:spPr>
            <a:xfrm rot="-1779310">
              <a:off x="1763432" y="608505"/>
              <a:ext cx="467236" cy="1657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8" name="Google Shape;68;p20"/>
          <p:cNvPicPr preferRelativeResize="0"/>
          <p:nvPr/>
        </p:nvPicPr>
        <p:blipFill rotWithShape="1">
          <a:blip r:embed="rId2">
            <a:alphaModFix/>
          </a:blip>
          <a:srcRect b="50043" l="0" r="43077" t="0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0"/>
          <p:cNvSpPr txBox="1"/>
          <p:nvPr>
            <p:ph type="title"/>
          </p:nvPr>
        </p:nvSpPr>
        <p:spPr>
          <a:xfrm>
            <a:off x="8572500" y="107631"/>
            <a:ext cx="2620526" cy="1634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>
            <a:off x="1775726" y="1886083"/>
            <a:ext cx="4673431" cy="3260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0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b="0" i="0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sion">
  <p:cSld name="Miss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21"/>
          <p:cNvPicPr preferRelativeResize="0"/>
          <p:nvPr/>
        </p:nvPicPr>
        <p:blipFill rotWithShape="1">
          <a:blip r:embed="rId2">
            <a:alphaModFix/>
          </a:blip>
          <a:srcRect b="50043" l="0" r="43077" t="0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" name="Google Shape;74;p21"/>
          <p:cNvGrpSpPr/>
          <p:nvPr/>
        </p:nvGrpSpPr>
        <p:grpSpPr>
          <a:xfrm flipH="1" rot="-523451">
            <a:off x="777026" y="-1054750"/>
            <a:ext cx="10259878" cy="8798055"/>
            <a:chOff x="423457" y="88179"/>
            <a:chExt cx="2377059" cy="2038377"/>
          </a:xfrm>
        </p:grpSpPr>
        <p:sp>
          <p:nvSpPr>
            <p:cNvPr id="75" name="Google Shape;75;p21"/>
            <p:cNvSpPr/>
            <p:nvPr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1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1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1"/>
            <p:cNvSpPr/>
            <p:nvPr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1"/>
            <p:cNvSpPr/>
            <p:nvPr/>
          </p:nvSpPr>
          <p:spPr>
            <a:xfrm rot="-1779310">
              <a:off x="1763432" y="608505"/>
              <a:ext cx="467236" cy="1657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Google Shape;80;p21"/>
          <p:cNvSpPr txBox="1"/>
          <p:nvPr>
            <p:ph type="title"/>
          </p:nvPr>
        </p:nvSpPr>
        <p:spPr>
          <a:xfrm>
            <a:off x="713162" y="107631"/>
            <a:ext cx="2620526" cy="1634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" type="body"/>
          </p:nvPr>
        </p:nvSpPr>
        <p:spPr>
          <a:xfrm>
            <a:off x="5477804" y="1887233"/>
            <a:ext cx="4673431" cy="3260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0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1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b="0" i="0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"/>
          <p:cNvSpPr/>
          <p:nvPr/>
        </p:nvSpPr>
        <p:spPr>
          <a:xfrm>
            <a:off x="5218482" y="5643867"/>
            <a:ext cx="1030200" cy="102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"/>
          <p:cNvSpPr txBox="1"/>
          <p:nvPr>
            <p:ph type="title"/>
          </p:nvPr>
        </p:nvSpPr>
        <p:spPr>
          <a:xfrm>
            <a:off x="6824127" y="2124192"/>
            <a:ext cx="5058900" cy="24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A568D2"/>
              </a:buClr>
              <a:buSzPts val="2400"/>
              <a:buFont typeface="Arial"/>
              <a:buNone/>
            </a:pPr>
            <a:r>
              <a:rPr b="1" lang="en-GB" sz="2400">
                <a:solidFill>
                  <a:srgbClr val="A568D2"/>
                </a:solidFill>
              </a:rPr>
              <a:t> </a:t>
            </a:r>
            <a:r>
              <a:rPr b="1" lang="en-GB" sz="2800">
                <a:solidFill>
                  <a:srgbClr val="A568D2"/>
                </a:solidFill>
              </a:rPr>
              <a:t>Informed choices, stronger voices: facilitating a world where all adolescents can exercise their SRHR freely</a:t>
            </a:r>
            <a:endParaRPr sz="2400"/>
          </a:p>
          <a:p>
            <a:pPr indent="0" lvl="0" marL="0" rtl="0" algn="r">
              <a:lnSpc>
                <a:spcPct val="16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t/>
            </a:r>
            <a:endParaRPr sz="2800"/>
          </a:p>
        </p:txBody>
      </p:sp>
      <p:sp>
        <p:nvSpPr>
          <p:cNvPr id="191" name="Google Shape;191;p1"/>
          <p:cNvSpPr/>
          <p:nvPr/>
        </p:nvSpPr>
        <p:spPr>
          <a:xfrm>
            <a:off x="6035230" y="1687017"/>
            <a:ext cx="634685" cy="6346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"/>
          <p:cNvSpPr/>
          <p:nvPr/>
        </p:nvSpPr>
        <p:spPr>
          <a:xfrm>
            <a:off x="2822001" y="6010311"/>
            <a:ext cx="516817" cy="5168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"/>
          <p:cNvSpPr txBox="1"/>
          <p:nvPr>
            <p:ph idx="1" type="subTitle"/>
          </p:nvPr>
        </p:nvSpPr>
        <p:spPr>
          <a:xfrm>
            <a:off x="5622300" y="4048525"/>
            <a:ext cx="6206400" cy="23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rPr lang="en-GB" sz="1300"/>
              <a:t>Samiul Islam, Head of Bangladesh Country Advocacy Network (YouthAid)</a:t>
            </a:r>
            <a:endParaRPr sz="1300"/>
          </a:p>
          <a:p>
            <a:pPr indent="0" lvl="0" marL="0" rtl="0" algn="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rPr i="1" lang="en-GB" sz="1300"/>
              <a:t>on behalf of</a:t>
            </a:r>
            <a:endParaRPr i="1" sz="1300"/>
          </a:p>
          <a:p>
            <a:pPr indent="0" lvl="0" marL="0" rtl="0" algn="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rPr lang="en-GB" sz="1300"/>
              <a:t>Nandini Mazumder, Assistant Coordinator </a:t>
            </a:r>
            <a:endParaRPr sz="1300"/>
          </a:p>
          <a:p>
            <a:pPr indent="0" lvl="0" marL="0" rtl="0" algn="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b="1" sz="1300"/>
          </a:p>
          <a:p>
            <a:pPr indent="0" lvl="0" marL="0" rtl="0" algn="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rPr b="1" lang="en-GB" sz="1300"/>
              <a:t>Asia Safe Abortion Partnership (ASAP)</a:t>
            </a:r>
            <a:endParaRPr b="1" sz="1300"/>
          </a:p>
          <a:p>
            <a:pPr indent="0" lvl="0" marL="0" rtl="0" algn="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rPr lang="en-GB" sz="1300"/>
              <a:t>7th Knowledge Fair 2022 organized by Share-Net Bangladesh, 26th September 2022</a:t>
            </a:r>
            <a:endParaRPr sz="1300"/>
          </a:p>
          <a:p>
            <a:pPr indent="0" lvl="0" marL="0" rtl="0" algn="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rPr lang="en-GB" sz="1300"/>
              <a:t>“Know Better-Be Stronger: Access to Quality Information on SRHR”</a:t>
            </a:r>
            <a:endParaRPr sz="1300"/>
          </a:p>
          <a:p>
            <a:pPr indent="0" lvl="0" marL="0" rtl="0" algn="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b="1" sz="1300"/>
          </a:p>
          <a:p>
            <a:pPr indent="0" lvl="0" marL="0" rtl="0" algn="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</a:pPr>
            <a:r>
              <a:t/>
            </a:r>
            <a:endParaRPr b="1" sz="1300"/>
          </a:p>
        </p:txBody>
      </p:sp>
      <p:sp>
        <p:nvSpPr>
          <p:cNvPr id="194" name="Google Shape;194;p1"/>
          <p:cNvSpPr/>
          <p:nvPr/>
        </p:nvSpPr>
        <p:spPr>
          <a:xfrm>
            <a:off x="910700" y="4610367"/>
            <a:ext cx="1033500" cy="1033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"/>
          <p:cNvSpPr/>
          <p:nvPr/>
        </p:nvSpPr>
        <p:spPr>
          <a:xfrm>
            <a:off x="407180" y="728804"/>
            <a:ext cx="1124096" cy="11276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7823" y="589280"/>
            <a:ext cx="3968633" cy="140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2642" y="1420355"/>
            <a:ext cx="3021209" cy="388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"/>
          <p:cNvSpPr/>
          <p:nvPr/>
        </p:nvSpPr>
        <p:spPr>
          <a:xfrm rot="-642514">
            <a:off x="-1334099" y="-1194395"/>
            <a:ext cx="3269887" cy="32698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1"/>
          <p:cNvSpPr txBox="1"/>
          <p:nvPr>
            <p:ph type="title"/>
          </p:nvPr>
        </p:nvSpPr>
        <p:spPr>
          <a:xfrm>
            <a:off x="940221" y="2912506"/>
            <a:ext cx="10387800" cy="181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80808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80808"/>
                </a:solidFill>
              </a:rPr>
              <a:t>Nothing </a:t>
            </a:r>
            <a:r>
              <a:rPr lang="en-GB" sz="2800">
                <a:solidFill>
                  <a:srgbClr val="080808"/>
                </a:solidFill>
              </a:rPr>
              <a:t>about adolescents without them </a:t>
            </a:r>
            <a:endParaRPr sz="2800">
              <a:solidFill>
                <a:srgbClr val="080808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80808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80808"/>
                </a:solidFill>
              </a:rPr>
              <a:t>There is a need to go </a:t>
            </a:r>
            <a:r>
              <a:rPr b="1" lang="en-GB" sz="2800">
                <a:solidFill>
                  <a:srgbClr val="080808"/>
                </a:solidFill>
              </a:rPr>
              <a:t>beyond the peer to peer approach</a:t>
            </a:r>
            <a:r>
              <a:rPr lang="en-GB" sz="2800">
                <a:solidFill>
                  <a:srgbClr val="080808"/>
                </a:solidFill>
              </a:rPr>
              <a:t> and acknowledge the age-based hierarchical society we live in among other hierarchies</a:t>
            </a:r>
            <a:endParaRPr sz="2800">
              <a:solidFill>
                <a:srgbClr val="080808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80808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80808"/>
                </a:solidFill>
              </a:rPr>
              <a:t>We can support each other by </a:t>
            </a:r>
            <a:r>
              <a:rPr b="1" lang="en-GB" sz="2800">
                <a:solidFill>
                  <a:srgbClr val="080808"/>
                </a:solidFill>
              </a:rPr>
              <a:t>bringing our expertise together</a:t>
            </a:r>
            <a:r>
              <a:rPr lang="en-GB" sz="2800">
                <a:solidFill>
                  <a:srgbClr val="080808"/>
                </a:solidFill>
              </a:rPr>
              <a:t> </a:t>
            </a:r>
            <a:endParaRPr sz="2800">
              <a:solidFill>
                <a:srgbClr val="080808"/>
              </a:solidFill>
            </a:endParaRPr>
          </a:p>
        </p:txBody>
      </p:sp>
      <p:sp>
        <p:nvSpPr>
          <p:cNvPr id="282" name="Google Shape;282;p11"/>
          <p:cNvSpPr/>
          <p:nvPr/>
        </p:nvSpPr>
        <p:spPr>
          <a:xfrm>
            <a:off x="10962032" y="5900120"/>
            <a:ext cx="366000" cy="36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1"/>
          <p:cNvSpPr/>
          <p:nvPr/>
        </p:nvSpPr>
        <p:spPr>
          <a:xfrm>
            <a:off x="9982345" y="4727182"/>
            <a:ext cx="533100" cy="533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1"/>
          <p:cNvSpPr/>
          <p:nvPr/>
        </p:nvSpPr>
        <p:spPr>
          <a:xfrm>
            <a:off x="8374313" y="5598880"/>
            <a:ext cx="728100" cy="728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1"/>
          <p:cNvSpPr/>
          <p:nvPr/>
        </p:nvSpPr>
        <p:spPr>
          <a:xfrm>
            <a:off x="9564697" y="356280"/>
            <a:ext cx="1155900" cy="115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1"/>
          <p:cNvSpPr txBox="1"/>
          <p:nvPr>
            <p:ph type="title"/>
          </p:nvPr>
        </p:nvSpPr>
        <p:spPr>
          <a:xfrm>
            <a:off x="1636482" y="471596"/>
            <a:ext cx="9267900" cy="11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5"/>
                </a:solidFill>
              </a:rPr>
              <a:t>Conclusion</a:t>
            </a:r>
            <a:endParaRPr b="1" sz="36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5ddae4cfa0_0_47"/>
          <p:cNvSpPr txBox="1"/>
          <p:nvPr>
            <p:ph type="title"/>
          </p:nvPr>
        </p:nvSpPr>
        <p:spPr>
          <a:xfrm>
            <a:off x="685800" y="317976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GB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/>
          </a:p>
        </p:txBody>
      </p:sp>
      <p:pic>
        <p:nvPicPr>
          <p:cNvPr id="292" name="Google Shape;292;g15ddae4cfa0_0_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0037" y="1728787"/>
            <a:ext cx="1127125" cy="145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"/>
          <p:cNvSpPr txBox="1"/>
          <p:nvPr>
            <p:ph type="title"/>
          </p:nvPr>
        </p:nvSpPr>
        <p:spPr>
          <a:xfrm>
            <a:off x="1987825" y="697025"/>
            <a:ext cx="9134700" cy="66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b="1" lang="en-GB" sz="3600">
                <a:solidFill>
                  <a:schemeClr val="accent4"/>
                </a:solidFill>
              </a:rPr>
              <a:t>About Asia Safe Abortion Partnership (ASAP)</a:t>
            </a:r>
            <a:endParaRPr b="1" sz="3600">
              <a:solidFill>
                <a:schemeClr val="accent4"/>
              </a:solidFill>
            </a:endParaRPr>
          </a:p>
        </p:txBody>
      </p:sp>
      <p:sp>
        <p:nvSpPr>
          <p:cNvPr id="203" name="Google Shape;203;p3"/>
          <p:cNvSpPr txBox="1"/>
          <p:nvPr>
            <p:ph idx="1" type="body"/>
          </p:nvPr>
        </p:nvSpPr>
        <p:spPr>
          <a:xfrm>
            <a:off x="1064522" y="1667700"/>
            <a:ext cx="6643500" cy="44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</a:pPr>
            <a:r>
              <a:rPr lang="en-GB" sz="2000"/>
              <a:t>Founded in 2008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</a:pPr>
            <a:r>
              <a:rPr lang="en-GB" sz="2000"/>
              <a:t>Build a world where no one dies of unsafe abortions</a:t>
            </a:r>
            <a:endParaRPr sz="2000"/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GB" sz="2000"/>
              <a:t>Safe abortion rights advocacy</a:t>
            </a:r>
            <a:endParaRPr sz="2000"/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GB" sz="2000"/>
              <a:t>capacity building</a:t>
            </a:r>
            <a:endParaRPr sz="2000"/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GB" sz="2000"/>
              <a:t>networking with young people and healthcare providers</a:t>
            </a:r>
            <a:endParaRPr sz="2000"/>
          </a:p>
          <a:p>
            <a:pPr indent="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</a:pPr>
            <a:r>
              <a:rPr lang="en-GB" sz="2000"/>
              <a:t>members in over 23 countries in Asia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</a:pPr>
            <a:r>
              <a:rPr lang="en-GB" sz="2000"/>
              <a:t>Explore our website @asapasia.org  and our different social media channels</a:t>
            </a:r>
            <a:endParaRPr sz="2000"/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GB" sz="2000"/>
              <a:t>Youtube, Instagram, Facebook, Twitter and Soundcloud</a:t>
            </a:r>
            <a:endParaRPr sz="2000"/>
          </a:p>
        </p:txBody>
      </p:sp>
      <p:sp>
        <p:nvSpPr>
          <p:cNvPr id="204" name="Google Shape;204;p3"/>
          <p:cNvSpPr/>
          <p:nvPr/>
        </p:nvSpPr>
        <p:spPr>
          <a:xfrm>
            <a:off x="9116588" y="5532905"/>
            <a:ext cx="634685" cy="6346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3065875" y="6174207"/>
            <a:ext cx="943418" cy="9434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11258122" y="-267012"/>
            <a:ext cx="1142326" cy="11423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11254154" y="2379204"/>
            <a:ext cx="750985" cy="75098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5752" y="1955850"/>
            <a:ext cx="4109400" cy="20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95749" y="4334178"/>
            <a:ext cx="4109401" cy="1840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"/>
          <p:cNvSpPr txBox="1"/>
          <p:nvPr>
            <p:ph type="title"/>
          </p:nvPr>
        </p:nvSpPr>
        <p:spPr>
          <a:xfrm>
            <a:off x="1987826" y="385600"/>
            <a:ext cx="7506600" cy="66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 sz="3600"/>
              <a:t>Unwanted Pregnancies and Adolescents </a:t>
            </a:r>
            <a:endParaRPr sz="3600"/>
          </a:p>
        </p:txBody>
      </p:sp>
      <p:sp>
        <p:nvSpPr>
          <p:cNvPr id="215" name="Google Shape;215;p4"/>
          <p:cNvSpPr txBox="1"/>
          <p:nvPr>
            <p:ph idx="1" type="body"/>
          </p:nvPr>
        </p:nvSpPr>
        <p:spPr>
          <a:xfrm>
            <a:off x="2082110" y="1591194"/>
            <a:ext cx="10136100" cy="26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Reasons for an unwanted pregnancy - </a:t>
            </a:r>
            <a:endParaRPr sz="2300"/>
          </a:p>
          <a:p>
            <a:pPr indent="-31750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Char char="•"/>
            </a:pPr>
            <a:r>
              <a:rPr lang="en-GB" sz="2300"/>
              <a:t>lack of CSE </a:t>
            </a:r>
            <a:endParaRPr sz="2300"/>
          </a:p>
          <a:p>
            <a:pPr indent="-31750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Char char="•"/>
            </a:pPr>
            <a:r>
              <a:rPr lang="en-GB" sz="2300"/>
              <a:t>early, child and forced marriages </a:t>
            </a:r>
            <a:endParaRPr sz="2300"/>
          </a:p>
          <a:p>
            <a:pPr indent="-31750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Char char="•"/>
            </a:pPr>
            <a:r>
              <a:rPr lang="en-GB" sz="2300"/>
              <a:t>rape and incest</a:t>
            </a:r>
            <a:endParaRPr sz="2300"/>
          </a:p>
          <a:p>
            <a:pPr indent="-31750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Char char="•"/>
            </a:pPr>
            <a:r>
              <a:rPr lang="en-GB" sz="2300"/>
              <a:t>issues related to the economy and poverty, </a:t>
            </a:r>
            <a:endParaRPr sz="2300"/>
          </a:p>
          <a:p>
            <a:pPr indent="-31750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Char char="•"/>
            </a:pPr>
            <a:r>
              <a:rPr lang="en-GB" sz="2300"/>
              <a:t>environmental crisis</a:t>
            </a:r>
            <a:endParaRPr sz="2300"/>
          </a:p>
          <a:p>
            <a:pPr indent="-31750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Char char="•"/>
            </a:pPr>
            <a:r>
              <a:rPr lang="en-GB" sz="2300"/>
              <a:t>conflict</a:t>
            </a:r>
            <a:endParaRPr sz="2300"/>
          </a:p>
          <a:p>
            <a:pPr indent="-31750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Char char="•"/>
            </a:pPr>
            <a:r>
              <a:rPr lang="en-GB" sz="2300"/>
              <a:t>ethnic cleansing</a:t>
            </a:r>
            <a:endParaRPr sz="2300"/>
          </a:p>
          <a:p>
            <a:pPr indent="-31750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Char char="•"/>
            </a:pPr>
            <a:r>
              <a:rPr lang="en-GB" sz="2300"/>
              <a:t>wars leading to mass migration</a:t>
            </a:r>
            <a:endParaRPr sz="2300"/>
          </a:p>
          <a:p>
            <a:pPr indent="-31750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Char char="•"/>
            </a:pPr>
            <a:r>
              <a:rPr lang="en-GB" sz="2300"/>
              <a:t>homelessness </a:t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  <p:sp>
        <p:nvSpPr>
          <p:cNvPr id="216" name="Google Shape;216;p4"/>
          <p:cNvSpPr/>
          <p:nvPr/>
        </p:nvSpPr>
        <p:spPr>
          <a:xfrm>
            <a:off x="9838999" y="242642"/>
            <a:ext cx="977700" cy="977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"/>
          <p:cNvSpPr/>
          <p:nvPr/>
        </p:nvSpPr>
        <p:spPr>
          <a:xfrm>
            <a:off x="-162205" y="5058122"/>
            <a:ext cx="677961" cy="6779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"/>
          <p:cNvSpPr/>
          <p:nvPr/>
        </p:nvSpPr>
        <p:spPr>
          <a:xfrm>
            <a:off x="11005456" y="5412547"/>
            <a:ext cx="972600" cy="972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"/>
          <p:cNvSpPr/>
          <p:nvPr/>
        </p:nvSpPr>
        <p:spPr>
          <a:xfrm>
            <a:off x="6345622" y="6189785"/>
            <a:ext cx="1504696" cy="15046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5ddae4cfa0_0_8"/>
          <p:cNvSpPr txBox="1"/>
          <p:nvPr>
            <p:ph type="title"/>
          </p:nvPr>
        </p:nvSpPr>
        <p:spPr>
          <a:xfrm>
            <a:off x="1987826" y="385600"/>
            <a:ext cx="7506600" cy="66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 sz="3600"/>
              <a:t>Unwanted Pregnancies and Adolescents </a:t>
            </a:r>
            <a:endParaRPr sz="3600"/>
          </a:p>
        </p:txBody>
      </p:sp>
      <p:sp>
        <p:nvSpPr>
          <p:cNvPr id="225" name="Google Shape;225;g15ddae4cfa0_0_8"/>
          <p:cNvSpPr txBox="1"/>
          <p:nvPr>
            <p:ph idx="1" type="body"/>
          </p:nvPr>
        </p:nvSpPr>
        <p:spPr>
          <a:xfrm>
            <a:off x="2082101" y="1591202"/>
            <a:ext cx="9011700" cy="3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WHO defines adolescents as those people between 10 and 19 years of age. </a:t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Adolescents are vulnerable</a:t>
            </a:r>
            <a:endParaRPr sz="2300"/>
          </a:p>
          <a:p>
            <a:pPr indent="-3746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GB" sz="2300"/>
              <a:t>they don’t have information/sex education, </a:t>
            </a:r>
            <a:endParaRPr sz="2300"/>
          </a:p>
          <a:p>
            <a:pPr indent="-3746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GB" sz="2300"/>
              <a:t>sexuality is stigmatized and even criminalized </a:t>
            </a:r>
            <a:endParaRPr sz="2300"/>
          </a:p>
          <a:p>
            <a:pPr indent="-3746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GB" sz="2300"/>
              <a:t>sexual activity often begins at a young age with or without consent, </a:t>
            </a:r>
            <a:endParaRPr sz="2300"/>
          </a:p>
          <a:p>
            <a:pPr indent="-3746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GB" sz="2300"/>
              <a:t>no knowledge of safer sex including how to prevent unwanted pregnancies. </a:t>
            </a:r>
            <a:endParaRPr sz="2300"/>
          </a:p>
        </p:txBody>
      </p:sp>
      <p:sp>
        <p:nvSpPr>
          <p:cNvPr id="226" name="Google Shape;226;g15ddae4cfa0_0_8"/>
          <p:cNvSpPr/>
          <p:nvPr/>
        </p:nvSpPr>
        <p:spPr>
          <a:xfrm>
            <a:off x="9838999" y="242642"/>
            <a:ext cx="977700" cy="977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15ddae4cfa0_0_8"/>
          <p:cNvSpPr/>
          <p:nvPr/>
        </p:nvSpPr>
        <p:spPr>
          <a:xfrm>
            <a:off x="-162205" y="5058122"/>
            <a:ext cx="678000" cy="67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15ddae4cfa0_0_8"/>
          <p:cNvSpPr/>
          <p:nvPr/>
        </p:nvSpPr>
        <p:spPr>
          <a:xfrm>
            <a:off x="11005456" y="5412547"/>
            <a:ext cx="972600" cy="972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15ddae4cfa0_0_8"/>
          <p:cNvSpPr/>
          <p:nvPr/>
        </p:nvSpPr>
        <p:spPr>
          <a:xfrm>
            <a:off x="6345622" y="6189785"/>
            <a:ext cx="1504800" cy="1504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"/>
          <p:cNvSpPr txBox="1"/>
          <p:nvPr>
            <p:ph type="title"/>
          </p:nvPr>
        </p:nvSpPr>
        <p:spPr>
          <a:xfrm>
            <a:off x="2084944" y="606750"/>
            <a:ext cx="9369000" cy="9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</a:rPr>
              <a:t>WHO key findings on adolescents and unintended pregnancies </a:t>
            </a:r>
            <a:endParaRPr b="1" sz="3600">
              <a:solidFill>
                <a:schemeClr val="dk2"/>
              </a:solidFill>
            </a:endParaRPr>
          </a:p>
        </p:txBody>
      </p:sp>
      <p:sp>
        <p:nvSpPr>
          <p:cNvPr id="235" name="Google Shape;235;p6"/>
          <p:cNvSpPr txBox="1"/>
          <p:nvPr>
            <p:ph idx="1" type="body"/>
          </p:nvPr>
        </p:nvSpPr>
        <p:spPr>
          <a:xfrm>
            <a:off x="1433958" y="1873726"/>
            <a:ext cx="9876000" cy="44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</a:pPr>
            <a:r>
              <a:rPr lang="en-GB" sz="1700">
                <a:solidFill>
                  <a:srgbClr val="080808"/>
                </a:solidFill>
              </a:rPr>
              <a:t>As of 2019, adolescents in (LMICs) had apx. </a:t>
            </a:r>
            <a:r>
              <a:rPr b="1" lang="en-GB" sz="1700">
                <a:solidFill>
                  <a:srgbClr val="080808"/>
                </a:solidFill>
              </a:rPr>
              <a:t>21 million pregnancies each year,</a:t>
            </a:r>
            <a:r>
              <a:rPr lang="en-GB" sz="1700">
                <a:solidFill>
                  <a:srgbClr val="080808"/>
                </a:solidFill>
              </a:rPr>
              <a:t> apx. </a:t>
            </a:r>
            <a:r>
              <a:rPr b="1" lang="en-GB" sz="1700">
                <a:solidFill>
                  <a:srgbClr val="080808"/>
                </a:solidFill>
              </a:rPr>
              <a:t>50% unintended</a:t>
            </a:r>
            <a:r>
              <a:rPr lang="en-GB" sz="1700">
                <a:solidFill>
                  <a:srgbClr val="080808"/>
                </a:solidFill>
              </a:rPr>
              <a:t>.</a:t>
            </a:r>
            <a:endParaRPr sz="1700">
              <a:solidFill>
                <a:srgbClr val="080808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80808"/>
              </a:solidFill>
            </a:endParaRPr>
          </a:p>
          <a:p>
            <a:pPr indent="-3365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</a:pPr>
            <a:r>
              <a:rPr lang="en-GB" sz="1700">
                <a:solidFill>
                  <a:srgbClr val="080808"/>
                </a:solidFill>
              </a:rPr>
              <a:t>Apx. </a:t>
            </a:r>
            <a:r>
              <a:rPr b="1" lang="en-GB" sz="1700">
                <a:solidFill>
                  <a:srgbClr val="080808"/>
                </a:solidFill>
              </a:rPr>
              <a:t>21 million pregnancies</a:t>
            </a:r>
            <a:r>
              <a:rPr lang="en-GB" sz="1700">
                <a:solidFill>
                  <a:srgbClr val="080808"/>
                </a:solidFill>
              </a:rPr>
              <a:t> occurred in 2016 </a:t>
            </a:r>
            <a:r>
              <a:rPr b="1" lang="en-GB" sz="1700">
                <a:solidFill>
                  <a:srgbClr val="080808"/>
                </a:solidFill>
              </a:rPr>
              <a:t>among adolescent women in developing regions</a:t>
            </a:r>
            <a:r>
              <a:rPr lang="en-GB" sz="1700">
                <a:solidFill>
                  <a:srgbClr val="080808"/>
                </a:solidFill>
              </a:rPr>
              <a:t>, where an estimated </a:t>
            </a:r>
            <a:r>
              <a:rPr b="1" lang="en-GB" sz="1700">
                <a:solidFill>
                  <a:srgbClr val="080808"/>
                </a:solidFill>
              </a:rPr>
              <a:t>12 million resulted in births</a:t>
            </a:r>
            <a:r>
              <a:rPr lang="en-GB" sz="1700">
                <a:solidFill>
                  <a:srgbClr val="080808"/>
                </a:solidFill>
              </a:rPr>
              <a:t>.</a:t>
            </a:r>
            <a:endParaRPr sz="1700">
              <a:solidFill>
                <a:srgbClr val="080808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80808"/>
              </a:solidFill>
            </a:endParaRPr>
          </a:p>
          <a:p>
            <a:pPr indent="-3365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</a:pPr>
            <a:r>
              <a:rPr b="1" lang="en-GB" sz="1700">
                <a:solidFill>
                  <a:srgbClr val="080808"/>
                </a:solidFill>
              </a:rPr>
              <a:t>Data</a:t>
            </a:r>
            <a:r>
              <a:rPr lang="en-GB" sz="1700">
                <a:solidFill>
                  <a:srgbClr val="080808"/>
                </a:solidFill>
              </a:rPr>
              <a:t> on child births among girls aged 10–14 are </a:t>
            </a:r>
            <a:r>
              <a:rPr b="1" lang="en-GB" sz="1700">
                <a:solidFill>
                  <a:srgbClr val="080808"/>
                </a:solidFill>
              </a:rPr>
              <a:t>not widely available.</a:t>
            </a:r>
            <a:endParaRPr b="1" sz="1700">
              <a:solidFill>
                <a:srgbClr val="080808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80808"/>
              </a:solidFill>
            </a:endParaRPr>
          </a:p>
          <a:p>
            <a:pPr indent="-3365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</a:pPr>
            <a:r>
              <a:rPr lang="en-GB" sz="1700">
                <a:solidFill>
                  <a:srgbClr val="080808"/>
                </a:solidFill>
              </a:rPr>
              <a:t>Based on 2019 data, </a:t>
            </a:r>
            <a:r>
              <a:rPr b="1" lang="en-GB" sz="1700">
                <a:solidFill>
                  <a:srgbClr val="080808"/>
                </a:solidFill>
              </a:rPr>
              <a:t>55% of unintended pregnancies among adolescent girls end in abortions</a:t>
            </a:r>
            <a:r>
              <a:rPr lang="en-GB" sz="1700">
                <a:solidFill>
                  <a:srgbClr val="080808"/>
                </a:solidFill>
              </a:rPr>
              <a:t>, which are often unsafe in LMICs.</a:t>
            </a:r>
            <a:endParaRPr sz="1700">
              <a:solidFill>
                <a:srgbClr val="080808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80808"/>
              </a:solidFill>
            </a:endParaRPr>
          </a:p>
          <a:p>
            <a:pPr indent="-3365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</a:pPr>
            <a:r>
              <a:rPr b="1" lang="en-GB" sz="1700">
                <a:solidFill>
                  <a:srgbClr val="080808"/>
                </a:solidFill>
              </a:rPr>
              <a:t>Adolescent mothers face higher risks </a:t>
            </a:r>
            <a:r>
              <a:rPr lang="en-GB" sz="1700">
                <a:solidFill>
                  <a:srgbClr val="080808"/>
                </a:solidFill>
              </a:rPr>
              <a:t>of eclampsia, puerperal endometritis and systemic infections than women aged 20–24 years, </a:t>
            </a:r>
            <a:endParaRPr sz="1700">
              <a:solidFill>
                <a:srgbClr val="080808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80808"/>
              </a:solidFill>
            </a:endParaRPr>
          </a:p>
          <a:p>
            <a:pPr indent="-3365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</a:pPr>
            <a:r>
              <a:rPr b="1" lang="en-GB" sz="1700">
                <a:solidFill>
                  <a:srgbClr val="080808"/>
                </a:solidFill>
              </a:rPr>
              <a:t>Babies of adolescent mothers face higher risks</a:t>
            </a:r>
            <a:r>
              <a:rPr lang="en-GB" sz="1700">
                <a:solidFill>
                  <a:srgbClr val="080808"/>
                </a:solidFill>
              </a:rPr>
              <a:t> of low birth weight, preterm birth and severe neonatal condition.</a:t>
            </a:r>
            <a:endParaRPr sz="1700">
              <a:solidFill>
                <a:srgbClr val="080808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5ddae4cfa0_0_21"/>
          <p:cNvSpPr txBox="1"/>
          <p:nvPr>
            <p:ph type="title"/>
          </p:nvPr>
        </p:nvSpPr>
        <p:spPr>
          <a:xfrm>
            <a:off x="2084944" y="606750"/>
            <a:ext cx="9369000" cy="9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</a:rPr>
              <a:t>The Asian situation</a:t>
            </a:r>
            <a:endParaRPr b="1" sz="3600">
              <a:solidFill>
                <a:schemeClr val="dk2"/>
              </a:solidFill>
            </a:endParaRPr>
          </a:p>
        </p:txBody>
      </p:sp>
      <p:sp>
        <p:nvSpPr>
          <p:cNvPr id="241" name="Google Shape;241;g15ddae4cfa0_0_21"/>
          <p:cNvSpPr txBox="1"/>
          <p:nvPr>
            <p:ph idx="1" type="body"/>
          </p:nvPr>
        </p:nvSpPr>
        <p:spPr>
          <a:xfrm>
            <a:off x="1433958" y="1568926"/>
            <a:ext cx="9876000" cy="44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•"/>
            </a:pPr>
            <a:r>
              <a:rPr lang="en-GB" sz="2200">
                <a:solidFill>
                  <a:srgbClr val="080808"/>
                </a:solidFill>
              </a:rPr>
              <a:t>Socio-political and religious factors </a:t>
            </a:r>
            <a:endParaRPr sz="2200">
              <a:solidFill>
                <a:srgbClr val="080808"/>
              </a:solidFill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•"/>
            </a:pPr>
            <a:r>
              <a:rPr lang="en-GB" sz="2200">
                <a:solidFill>
                  <a:srgbClr val="080808"/>
                </a:solidFill>
              </a:rPr>
              <a:t>Heavy stigma and shame around sexuality</a:t>
            </a:r>
            <a:endParaRPr sz="2200">
              <a:solidFill>
                <a:srgbClr val="080808"/>
              </a:solidFill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•"/>
            </a:pPr>
            <a:r>
              <a:rPr lang="en-GB" sz="2200">
                <a:solidFill>
                  <a:srgbClr val="080808"/>
                </a:solidFill>
              </a:rPr>
              <a:t>Silencing any conversations around it. </a:t>
            </a:r>
            <a:endParaRPr sz="2200">
              <a:solidFill>
                <a:srgbClr val="080808"/>
              </a:solidFill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•"/>
            </a:pPr>
            <a:r>
              <a:rPr lang="en-GB" sz="2200">
                <a:solidFill>
                  <a:srgbClr val="080808"/>
                </a:solidFill>
              </a:rPr>
              <a:t>Young people are left on their own to figure it out </a:t>
            </a:r>
            <a:endParaRPr sz="2200">
              <a:solidFill>
                <a:srgbClr val="080808"/>
              </a:solidFill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•"/>
            </a:pPr>
            <a:r>
              <a:rPr lang="en-GB" sz="2200">
                <a:solidFill>
                  <a:srgbClr val="080808"/>
                </a:solidFill>
              </a:rPr>
              <a:t>Age-based hierarchy in our cultures </a:t>
            </a:r>
            <a:endParaRPr sz="2200">
              <a:solidFill>
                <a:srgbClr val="080808"/>
              </a:solidFill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•"/>
            </a:pPr>
            <a:r>
              <a:rPr lang="en-GB" sz="2200">
                <a:solidFill>
                  <a:srgbClr val="080808"/>
                </a:solidFill>
              </a:rPr>
              <a:t>Regulations and laws around rape and consent </a:t>
            </a:r>
            <a:endParaRPr sz="2200">
              <a:solidFill>
                <a:srgbClr val="080808"/>
              </a:solidFill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•"/>
            </a:pPr>
            <a:r>
              <a:rPr lang="en-GB" sz="2200">
                <a:solidFill>
                  <a:srgbClr val="080808"/>
                </a:solidFill>
              </a:rPr>
              <a:t>Inconsistent age of consent – 18 years in Bhutan, India and Nepal, 14 years in Bangladesh, 16 years in Sri Lanka. </a:t>
            </a:r>
            <a:endParaRPr sz="2200">
              <a:solidFill>
                <a:srgbClr val="080808"/>
              </a:solidFill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•"/>
            </a:pPr>
            <a:r>
              <a:rPr lang="en-GB" sz="2200">
                <a:solidFill>
                  <a:srgbClr val="080808"/>
                </a:solidFill>
              </a:rPr>
              <a:t>Basic understanding that young people are sexual beings and will explore their sexuality. </a:t>
            </a:r>
            <a:endParaRPr sz="2200">
              <a:solidFill>
                <a:srgbClr val="080808"/>
              </a:solidFill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•"/>
            </a:pPr>
            <a:r>
              <a:rPr lang="en-GB" sz="2200">
                <a:solidFill>
                  <a:srgbClr val="080808"/>
                </a:solidFill>
              </a:rPr>
              <a:t>How can we facilitate a way for them to do so safely, while balancing it with the need to prevent abuse, sexual assaults and forced early and child marriages. </a:t>
            </a:r>
            <a:endParaRPr sz="2200">
              <a:solidFill>
                <a:srgbClr val="080808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"/>
          <p:cNvSpPr txBox="1"/>
          <p:nvPr>
            <p:ph type="title"/>
          </p:nvPr>
        </p:nvSpPr>
        <p:spPr>
          <a:xfrm>
            <a:off x="1743050" y="364615"/>
            <a:ext cx="5244600" cy="13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8888"/>
              <a:buFont typeface="Calibri"/>
              <a:buNone/>
            </a:pPr>
            <a:r>
              <a:rPr b="1" lang="en-GB" sz="3600">
                <a:solidFill>
                  <a:schemeClr val="accent1"/>
                </a:solidFill>
              </a:rPr>
              <a:t>Access to SRHR information and services for Adolescents</a:t>
            </a:r>
            <a:endParaRPr b="1" sz="36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9"/>
          <p:cNvSpPr txBox="1"/>
          <p:nvPr>
            <p:ph idx="1" type="body"/>
          </p:nvPr>
        </p:nvSpPr>
        <p:spPr>
          <a:xfrm>
            <a:off x="669275" y="1880750"/>
            <a:ext cx="7024500" cy="40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925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</a:pPr>
            <a:r>
              <a:rPr lang="en-GB" sz="2100">
                <a:solidFill>
                  <a:srgbClr val="080808"/>
                </a:solidFill>
              </a:rPr>
              <a:t>The </a:t>
            </a:r>
            <a:r>
              <a:rPr b="1" lang="en-GB" sz="2100">
                <a:solidFill>
                  <a:srgbClr val="080808"/>
                </a:solidFill>
              </a:rPr>
              <a:t>laws</a:t>
            </a:r>
            <a:r>
              <a:rPr lang="en-GB" sz="2100">
                <a:solidFill>
                  <a:srgbClr val="080808"/>
                </a:solidFill>
              </a:rPr>
              <a:t> on age of consent </a:t>
            </a:r>
            <a:r>
              <a:rPr b="1" lang="en-GB" sz="2100">
                <a:solidFill>
                  <a:srgbClr val="080808"/>
                </a:solidFill>
              </a:rPr>
              <a:t>leading to criminalization</a:t>
            </a:r>
            <a:r>
              <a:rPr lang="en-GB" sz="2100">
                <a:solidFill>
                  <a:srgbClr val="080808"/>
                </a:solidFill>
              </a:rPr>
              <a:t> of adolescent sexuality </a:t>
            </a:r>
            <a:endParaRPr sz="2100">
              <a:solidFill>
                <a:srgbClr val="080808"/>
              </a:solidFill>
            </a:endParaRPr>
          </a:p>
          <a:p>
            <a:pPr indent="-34925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</a:pPr>
            <a:r>
              <a:rPr b="1" lang="en-GB" sz="2100">
                <a:solidFill>
                  <a:srgbClr val="080808"/>
                </a:solidFill>
              </a:rPr>
              <a:t>Service providers</a:t>
            </a:r>
            <a:r>
              <a:rPr lang="en-GB" sz="2100">
                <a:solidFill>
                  <a:srgbClr val="080808"/>
                </a:solidFill>
              </a:rPr>
              <a:t> in many countries are</a:t>
            </a:r>
            <a:r>
              <a:rPr b="1" lang="en-GB" sz="2100">
                <a:solidFill>
                  <a:srgbClr val="080808"/>
                </a:solidFill>
              </a:rPr>
              <a:t> required by the law </a:t>
            </a:r>
            <a:r>
              <a:rPr lang="en-GB" sz="2100">
                <a:solidFill>
                  <a:srgbClr val="080808"/>
                </a:solidFill>
              </a:rPr>
              <a:t>to</a:t>
            </a:r>
            <a:r>
              <a:rPr b="1" lang="en-GB" sz="2100">
                <a:solidFill>
                  <a:srgbClr val="080808"/>
                </a:solidFill>
              </a:rPr>
              <a:t> report such cases to the police </a:t>
            </a:r>
            <a:endParaRPr b="1" sz="2100">
              <a:solidFill>
                <a:srgbClr val="080808"/>
              </a:solidFill>
            </a:endParaRPr>
          </a:p>
          <a:p>
            <a:pPr indent="-34925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</a:pPr>
            <a:r>
              <a:rPr b="1" lang="en-GB" sz="2100">
                <a:solidFill>
                  <a:srgbClr val="080808"/>
                </a:solidFill>
              </a:rPr>
              <a:t>Child brides are often left out</a:t>
            </a:r>
            <a:r>
              <a:rPr lang="en-GB" sz="2100">
                <a:solidFill>
                  <a:srgbClr val="080808"/>
                </a:solidFill>
              </a:rPr>
              <a:t> of mainstream programmes and </a:t>
            </a:r>
            <a:r>
              <a:rPr b="1" lang="en-GB" sz="2100">
                <a:solidFill>
                  <a:srgbClr val="080808"/>
                </a:solidFill>
              </a:rPr>
              <a:t>lack decision making capabilities</a:t>
            </a:r>
            <a:endParaRPr b="1" sz="2100">
              <a:solidFill>
                <a:srgbClr val="080808"/>
              </a:solidFill>
            </a:endParaRPr>
          </a:p>
          <a:p>
            <a:pPr indent="-34925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</a:pPr>
            <a:r>
              <a:rPr lang="en-GB" sz="2100">
                <a:solidFill>
                  <a:srgbClr val="080808"/>
                </a:solidFill>
              </a:rPr>
              <a:t>The question for us working on programmes and policies are therefore: </a:t>
            </a:r>
            <a:endParaRPr sz="2100">
              <a:solidFill>
                <a:srgbClr val="080808"/>
              </a:solidFill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100"/>
              <a:buChar char="-"/>
            </a:pPr>
            <a:r>
              <a:rPr lang="en-GB" sz="2100">
                <a:solidFill>
                  <a:srgbClr val="080808"/>
                </a:solidFill>
              </a:rPr>
              <a:t>How do we work with adolescents given the criminalization makes it riskier? </a:t>
            </a:r>
            <a:endParaRPr sz="2100">
              <a:solidFill>
                <a:srgbClr val="080808"/>
              </a:solidFill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100"/>
              <a:buChar char="-"/>
            </a:pPr>
            <a:r>
              <a:rPr lang="en-GB" sz="2100">
                <a:solidFill>
                  <a:srgbClr val="080808"/>
                </a:solidFill>
              </a:rPr>
              <a:t>How do we work with child brides and give them information for safer sex and access to SRHR services without shame and stigma?</a:t>
            </a:r>
            <a:endParaRPr sz="2100">
              <a:solidFill>
                <a:srgbClr val="080808"/>
              </a:solidFill>
            </a:endParaRPr>
          </a:p>
        </p:txBody>
      </p:sp>
      <p:sp>
        <p:nvSpPr>
          <p:cNvPr id="248" name="Google Shape;248;p9"/>
          <p:cNvSpPr/>
          <p:nvPr/>
        </p:nvSpPr>
        <p:spPr>
          <a:xfrm>
            <a:off x="233045" y="480060"/>
            <a:ext cx="1356604" cy="1366520"/>
          </a:xfrm>
          <a:custGeom>
            <a:rect b="b" l="l" r="r" t="t"/>
            <a:pathLst>
              <a:path extrusionOk="0" h="2571" w="2501">
                <a:moveTo>
                  <a:pt x="2500" y="929"/>
                </a:moveTo>
                <a:lnTo>
                  <a:pt x="2500" y="855"/>
                </a:lnTo>
                <a:lnTo>
                  <a:pt x="2493" y="780"/>
                </a:lnTo>
                <a:lnTo>
                  <a:pt x="2480" y="705"/>
                </a:lnTo>
                <a:lnTo>
                  <a:pt x="2460" y="630"/>
                </a:lnTo>
                <a:lnTo>
                  <a:pt x="2434" y="557"/>
                </a:lnTo>
                <a:lnTo>
                  <a:pt x="2403" y="488"/>
                </a:lnTo>
                <a:lnTo>
                  <a:pt x="2366" y="423"/>
                </a:lnTo>
                <a:lnTo>
                  <a:pt x="2324" y="361"/>
                </a:lnTo>
                <a:lnTo>
                  <a:pt x="2278" y="304"/>
                </a:lnTo>
                <a:lnTo>
                  <a:pt x="2227" y="251"/>
                </a:lnTo>
                <a:lnTo>
                  <a:pt x="2173" y="202"/>
                </a:lnTo>
                <a:lnTo>
                  <a:pt x="2115" y="159"/>
                </a:lnTo>
                <a:lnTo>
                  <a:pt x="2054" y="120"/>
                </a:lnTo>
                <a:lnTo>
                  <a:pt x="1990" y="86"/>
                </a:lnTo>
                <a:lnTo>
                  <a:pt x="1923" y="58"/>
                </a:lnTo>
                <a:lnTo>
                  <a:pt x="1854" y="35"/>
                </a:lnTo>
                <a:lnTo>
                  <a:pt x="1784" y="17"/>
                </a:lnTo>
                <a:lnTo>
                  <a:pt x="1711" y="5"/>
                </a:lnTo>
                <a:lnTo>
                  <a:pt x="1638" y="0"/>
                </a:lnTo>
                <a:lnTo>
                  <a:pt x="1564" y="0"/>
                </a:lnTo>
                <a:lnTo>
                  <a:pt x="1489" y="6"/>
                </a:lnTo>
                <a:lnTo>
                  <a:pt x="1414" y="20"/>
                </a:lnTo>
                <a:lnTo>
                  <a:pt x="1339" y="39"/>
                </a:lnTo>
                <a:lnTo>
                  <a:pt x="1266" y="65"/>
                </a:lnTo>
                <a:lnTo>
                  <a:pt x="1197" y="97"/>
                </a:lnTo>
                <a:lnTo>
                  <a:pt x="1131" y="134"/>
                </a:lnTo>
                <a:lnTo>
                  <a:pt x="1070" y="176"/>
                </a:lnTo>
                <a:lnTo>
                  <a:pt x="1013" y="222"/>
                </a:lnTo>
                <a:lnTo>
                  <a:pt x="960" y="272"/>
                </a:lnTo>
                <a:lnTo>
                  <a:pt x="911" y="327"/>
                </a:lnTo>
                <a:lnTo>
                  <a:pt x="868" y="385"/>
                </a:lnTo>
                <a:lnTo>
                  <a:pt x="829" y="446"/>
                </a:lnTo>
                <a:lnTo>
                  <a:pt x="813" y="476"/>
                </a:lnTo>
                <a:lnTo>
                  <a:pt x="636" y="396"/>
                </a:lnTo>
                <a:lnTo>
                  <a:pt x="626" y="298"/>
                </a:lnTo>
                <a:lnTo>
                  <a:pt x="595" y="231"/>
                </a:lnTo>
                <a:lnTo>
                  <a:pt x="549" y="177"/>
                </a:lnTo>
                <a:lnTo>
                  <a:pt x="491" y="136"/>
                </a:lnTo>
                <a:lnTo>
                  <a:pt x="425" y="112"/>
                </a:lnTo>
                <a:lnTo>
                  <a:pt x="354" y="105"/>
                </a:lnTo>
                <a:lnTo>
                  <a:pt x="281" y="117"/>
                </a:lnTo>
                <a:lnTo>
                  <a:pt x="214" y="148"/>
                </a:lnTo>
                <a:lnTo>
                  <a:pt x="159" y="194"/>
                </a:lnTo>
                <a:lnTo>
                  <a:pt x="119" y="252"/>
                </a:lnTo>
                <a:lnTo>
                  <a:pt x="94" y="318"/>
                </a:lnTo>
                <a:lnTo>
                  <a:pt x="87" y="389"/>
                </a:lnTo>
                <a:lnTo>
                  <a:pt x="99" y="462"/>
                </a:lnTo>
                <a:lnTo>
                  <a:pt x="131" y="529"/>
                </a:lnTo>
                <a:lnTo>
                  <a:pt x="177" y="584"/>
                </a:lnTo>
                <a:lnTo>
                  <a:pt x="234" y="624"/>
                </a:lnTo>
                <a:lnTo>
                  <a:pt x="300" y="649"/>
                </a:lnTo>
                <a:lnTo>
                  <a:pt x="372" y="656"/>
                </a:lnTo>
                <a:lnTo>
                  <a:pt x="445" y="644"/>
                </a:lnTo>
                <a:lnTo>
                  <a:pt x="512" y="613"/>
                </a:lnTo>
                <a:lnTo>
                  <a:pt x="566" y="566"/>
                </a:lnTo>
                <a:lnTo>
                  <a:pt x="575" y="554"/>
                </a:lnTo>
                <a:lnTo>
                  <a:pt x="748" y="633"/>
                </a:lnTo>
                <a:lnTo>
                  <a:pt x="744" y="645"/>
                </a:lnTo>
                <a:lnTo>
                  <a:pt x="726" y="716"/>
                </a:lnTo>
                <a:lnTo>
                  <a:pt x="714" y="788"/>
                </a:lnTo>
                <a:lnTo>
                  <a:pt x="708" y="862"/>
                </a:lnTo>
                <a:lnTo>
                  <a:pt x="709" y="936"/>
                </a:lnTo>
                <a:lnTo>
                  <a:pt x="715" y="1011"/>
                </a:lnTo>
                <a:lnTo>
                  <a:pt x="728" y="1086"/>
                </a:lnTo>
                <a:lnTo>
                  <a:pt x="748" y="1161"/>
                </a:lnTo>
                <a:lnTo>
                  <a:pt x="774" y="1234"/>
                </a:lnTo>
                <a:lnTo>
                  <a:pt x="806" y="1303"/>
                </a:lnTo>
                <a:lnTo>
                  <a:pt x="843" y="1368"/>
                </a:lnTo>
                <a:lnTo>
                  <a:pt x="884" y="1430"/>
                </a:lnTo>
                <a:lnTo>
                  <a:pt x="931" y="1487"/>
                </a:lnTo>
                <a:lnTo>
                  <a:pt x="931" y="1487"/>
                </a:lnTo>
                <a:lnTo>
                  <a:pt x="685" y="1750"/>
                </a:lnTo>
                <a:lnTo>
                  <a:pt x="653" y="1730"/>
                </a:lnTo>
                <a:lnTo>
                  <a:pt x="590" y="1703"/>
                </a:lnTo>
                <a:lnTo>
                  <a:pt x="524" y="1685"/>
                </a:lnTo>
                <a:lnTo>
                  <a:pt x="455" y="1678"/>
                </a:lnTo>
                <a:lnTo>
                  <a:pt x="384" y="1682"/>
                </a:lnTo>
                <a:lnTo>
                  <a:pt x="313" y="1698"/>
                </a:lnTo>
                <a:lnTo>
                  <a:pt x="246" y="1725"/>
                </a:lnTo>
                <a:lnTo>
                  <a:pt x="186" y="1762"/>
                </a:lnTo>
                <a:lnTo>
                  <a:pt x="132" y="1807"/>
                </a:lnTo>
                <a:lnTo>
                  <a:pt x="87" y="1858"/>
                </a:lnTo>
                <a:lnTo>
                  <a:pt x="51" y="1916"/>
                </a:lnTo>
                <a:lnTo>
                  <a:pt x="24" y="1979"/>
                </a:lnTo>
                <a:lnTo>
                  <a:pt x="6" y="2046"/>
                </a:lnTo>
                <a:lnTo>
                  <a:pt x="0" y="2115"/>
                </a:lnTo>
                <a:lnTo>
                  <a:pt x="4" y="2185"/>
                </a:lnTo>
                <a:lnTo>
                  <a:pt x="20" y="2256"/>
                </a:lnTo>
                <a:lnTo>
                  <a:pt x="47" y="2324"/>
                </a:lnTo>
                <a:lnTo>
                  <a:pt x="83" y="2384"/>
                </a:lnTo>
                <a:lnTo>
                  <a:pt x="128" y="2437"/>
                </a:lnTo>
                <a:lnTo>
                  <a:pt x="180" y="2482"/>
                </a:lnTo>
                <a:lnTo>
                  <a:pt x="238" y="2519"/>
                </a:lnTo>
                <a:lnTo>
                  <a:pt x="300" y="2546"/>
                </a:lnTo>
                <a:lnTo>
                  <a:pt x="367" y="2563"/>
                </a:lnTo>
                <a:lnTo>
                  <a:pt x="436" y="2570"/>
                </a:lnTo>
                <a:lnTo>
                  <a:pt x="507" y="2566"/>
                </a:lnTo>
                <a:lnTo>
                  <a:pt x="577" y="2550"/>
                </a:lnTo>
                <a:lnTo>
                  <a:pt x="645" y="2523"/>
                </a:lnTo>
                <a:lnTo>
                  <a:pt x="705" y="2487"/>
                </a:lnTo>
                <a:lnTo>
                  <a:pt x="758" y="2442"/>
                </a:lnTo>
                <a:lnTo>
                  <a:pt x="803" y="2390"/>
                </a:lnTo>
                <a:lnTo>
                  <a:pt x="840" y="2332"/>
                </a:lnTo>
                <a:lnTo>
                  <a:pt x="867" y="2269"/>
                </a:lnTo>
                <a:lnTo>
                  <a:pt x="884" y="2203"/>
                </a:lnTo>
                <a:lnTo>
                  <a:pt x="891" y="2134"/>
                </a:lnTo>
                <a:lnTo>
                  <a:pt x="887" y="2063"/>
                </a:lnTo>
                <a:lnTo>
                  <a:pt x="871" y="1992"/>
                </a:lnTo>
                <a:lnTo>
                  <a:pt x="844" y="1925"/>
                </a:lnTo>
                <a:lnTo>
                  <a:pt x="823" y="1889"/>
                </a:lnTo>
                <a:lnTo>
                  <a:pt x="1076" y="1619"/>
                </a:lnTo>
                <a:lnTo>
                  <a:pt x="1155" y="1671"/>
                </a:lnTo>
                <a:lnTo>
                  <a:pt x="1219" y="1704"/>
                </a:lnTo>
                <a:lnTo>
                  <a:pt x="1286" y="1733"/>
                </a:lnTo>
                <a:lnTo>
                  <a:pt x="1354" y="1756"/>
                </a:lnTo>
                <a:lnTo>
                  <a:pt x="1425" y="1774"/>
                </a:lnTo>
                <a:lnTo>
                  <a:pt x="1497" y="1785"/>
                </a:lnTo>
                <a:lnTo>
                  <a:pt x="1571" y="1791"/>
                </a:lnTo>
                <a:lnTo>
                  <a:pt x="1645" y="1791"/>
                </a:lnTo>
                <a:lnTo>
                  <a:pt x="1720" y="1784"/>
                </a:lnTo>
                <a:lnTo>
                  <a:pt x="1795" y="1771"/>
                </a:lnTo>
                <a:lnTo>
                  <a:pt x="1870" y="1751"/>
                </a:lnTo>
                <a:lnTo>
                  <a:pt x="1942" y="1725"/>
                </a:lnTo>
                <a:lnTo>
                  <a:pt x="2012" y="1694"/>
                </a:lnTo>
                <a:lnTo>
                  <a:pt x="2077" y="1657"/>
                </a:lnTo>
                <a:lnTo>
                  <a:pt x="2139" y="1615"/>
                </a:lnTo>
                <a:lnTo>
                  <a:pt x="2196" y="1569"/>
                </a:lnTo>
                <a:lnTo>
                  <a:pt x="2249" y="1518"/>
                </a:lnTo>
                <a:lnTo>
                  <a:pt x="2297" y="1464"/>
                </a:lnTo>
                <a:lnTo>
                  <a:pt x="2341" y="1406"/>
                </a:lnTo>
                <a:lnTo>
                  <a:pt x="2380" y="1345"/>
                </a:lnTo>
                <a:lnTo>
                  <a:pt x="2413" y="1281"/>
                </a:lnTo>
                <a:lnTo>
                  <a:pt x="2442" y="1214"/>
                </a:lnTo>
                <a:lnTo>
                  <a:pt x="2465" y="1145"/>
                </a:lnTo>
                <a:lnTo>
                  <a:pt x="2483" y="1075"/>
                </a:lnTo>
                <a:lnTo>
                  <a:pt x="2494" y="1002"/>
                </a:lnTo>
                <a:lnTo>
                  <a:pt x="2500" y="9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/>
          <p:nvPr/>
        </p:nvSpPr>
        <p:spPr>
          <a:xfrm>
            <a:off x="6874716" y="-11"/>
            <a:ext cx="1390800" cy="139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9"/>
          <p:cNvSpPr/>
          <p:nvPr/>
        </p:nvSpPr>
        <p:spPr>
          <a:xfrm>
            <a:off x="7792573" y="6231523"/>
            <a:ext cx="1252954" cy="125295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9"/>
          <p:cNvSpPr/>
          <p:nvPr/>
        </p:nvSpPr>
        <p:spPr>
          <a:xfrm>
            <a:off x="10448950" y="315218"/>
            <a:ext cx="708339" cy="7083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10768118" y="4830225"/>
            <a:ext cx="1047900" cy="1047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9"/>
          <p:cNvPicPr preferRelativeResize="0"/>
          <p:nvPr/>
        </p:nvPicPr>
        <p:blipFill rotWithShape="1">
          <a:blip r:embed="rId3">
            <a:alphaModFix/>
          </a:blip>
          <a:srcRect b="12691" l="7326" r="7675" t="10621"/>
          <a:stretch/>
        </p:blipFill>
        <p:spPr>
          <a:xfrm>
            <a:off x="7927198" y="2163573"/>
            <a:ext cx="3960000" cy="2198700"/>
          </a:xfrm>
          <a:prstGeom prst="roundRect">
            <a:avLst>
              <a:gd fmla="val 11111" name="adj"/>
            </a:avLst>
          </a:prstGeom>
          <a:noFill/>
          <a:ln cap="rnd" cmpd="sng" w="190500">
            <a:solidFill>
              <a:srgbClr val="C8C6BD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tl" dir="7200000" dist="50800">
              <a:srgbClr val="000000">
                <a:alpha val="4471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5ddae4cfa0_0_29"/>
          <p:cNvSpPr txBox="1"/>
          <p:nvPr>
            <p:ph type="title"/>
          </p:nvPr>
        </p:nvSpPr>
        <p:spPr>
          <a:xfrm>
            <a:off x="1743050" y="364625"/>
            <a:ext cx="6559500" cy="139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1"/>
                </a:solidFill>
              </a:rPr>
              <a:t>Some strategies that work – building an adolescent friendly enabling environment</a:t>
            </a:r>
            <a:endParaRPr b="1" sz="3600">
              <a:solidFill>
                <a:schemeClr val="accent1"/>
              </a:solidFill>
            </a:endParaRPr>
          </a:p>
        </p:txBody>
      </p:sp>
      <p:sp>
        <p:nvSpPr>
          <p:cNvPr id="259" name="Google Shape;259;g15ddae4cfa0_0_29"/>
          <p:cNvSpPr txBox="1"/>
          <p:nvPr>
            <p:ph idx="1" type="body"/>
          </p:nvPr>
        </p:nvSpPr>
        <p:spPr>
          <a:xfrm>
            <a:off x="593075" y="1880750"/>
            <a:ext cx="6682800" cy="4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80808"/>
              </a:solidFill>
            </a:endParaRPr>
          </a:p>
          <a:p>
            <a:pPr indent="-37465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•"/>
            </a:pPr>
            <a:r>
              <a:rPr lang="en-GB" sz="2500">
                <a:solidFill>
                  <a:srgbClr val="080808"/>
                </a:solidFill>
              </a:rPr>
              <a:t>Advocating </a:t>
            </a:r>
            <a:r>
              <a:rPr b="1" lang="en-GB" sz="2500">
                <a:solidFill>
                  <a:srgbClr val="080808"/>
                </a:solidFill>
              </a:rPr>
              <a:t>universal CSE</a:t>
            </a:r>
            <a:r>
              <a:rPr lang="en-GB" sz="2500">
                <a:solidFill>
                  <a:srgbClr val="080808"/>
                </a:solidFill>
              </a:rPr>
              <a:t> in schools</a:t>
            </a:r>
            <a:endParaRPr sz="2500">
              <a:solidFill>
                <a:srgbClr val="080808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80808"/>
              </a:solidFill>
            </a:endParaRPr>
          </a:p>
          <a:p>
            <a:pPr indent="-37465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•"/>
            </a:pPr>
            <a:r>
              <a:rPr b="1" lang="en-GB" sz="2500">
                <a:solidFill>
                  <a:srgbClr val="080808"/>
                </a:solidFill>
              </a:rPr>
              <a:t>Working with</a:t>
            </a:r>
            <a:r>
              <a:rPr lang="en-GB" sz="2500">
                <a:solidFill>
                  <a:srgbClr val="080808"/>
                </a:solidFill>
              </a:rPr>
              <a:t> parents, teachers, elder members of the </a:t>
            </a:r>
            <a:r>
              <a:rPr b="1" lang="en-GB" sz="2500">
                <a:solidFill>
                  <a:srgbClr val="080808"/>
                </a:solidFill>
              </a:rPr>
              <a:t>community</a:t>
            </a:r>
            <a:r>
              <a:rPr lang="en-GB" sz="2500">
                <a:solidFill>
                  <a:srgbClr val="080808"/>
                </a:solidFill>
              </a:rPr>
              <a:t> and </a:t>
            </a:r>
            <a:r>
              <a:rPr b="1" lang="en-GB" sz="2500">
                <a:solidFill>
                  <a:srgbClr val="080808"/>
                </a:solidFill>
              </a:rPr>
              <a:t>going beyond peer to peer approach</a:t>
            </a:r>
            <a:r>
              <a:rPr lang="en-GB" sz="2500">
                <a:solidFill>
                  <a:srgbClr val="080808"/>
                </a:solidFill>
              </a:rPr>
              <a:t>. </a:t>
            </a:r>
            <a:endParaRPr sz="2500">
              <a:solidFill>
                <a:srgbClr val="080808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80808"/>
              </a:solidFill>
            </a:endParaRPr>
          </a:p>
          <a:p>
            <a:pPr indent="-37465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•"/>
            </a:pPr>
            <a:r>
              <a:rPr lang="en-GB" sz="2500">
                <a:solidFill>
                  <a:srgbClr val="080808"/>
                </a:solidFill>
              </a:rPr>
              <a:t>Creating </a:t>
            </a:r>
            <a:r>
              <a:rPr b="1" lang="en-GB" sz="2500">
                <a:solidFill>
                  <a:srgbClr val="080808"/>
                </a:solidFill>
              </a:rPr>
              <a:t>adolescent friendly</a:t>
            </a:r>
            <a:r>
              <a:rPr lang="en-GB" sz="2500">
                <a:solidFill>
                  <a:srgbClr val="080808"/>
                </a:solidFill>
              </a:rPr>
              <a:t> social, welfare and healthcare systems </a:t>
            </a:r>
            <a:endParaRPr sz="2500">
              <a:solidFill>
                <a:srgbClr val="080808"/>
              </a:solidFill>
            </a:endParaRPr>
          </a:p>
        </p:txBody>
      </p:sp>
      <p:sp>
        <p:nvSpPr>
          <p:cNvPr id="260" name="Google Shape;260;g15ddae4cfa0_0_29"/>
          <p:cNvSpPr/>
          <p:nvPr/>
        </p:nvSpPr>
        <p:spPr>
          <a:xfrm>
            <a:off x="233045" y="480060"/>
            <a:ext cx="1356605" cy="1366519"/>
          </a:xfrm>
          <a:custGeom>
            <a:rect b="b" l="l" r="r" t="t"/>
            <a:pathLst>
              <a:path extrusionOk="0" h="2571" w="2501">
                <a:moveTo>
                  <a:pt x="2500" y="929"/>
                </a:moveTo>
                <a:lnTo>
                  <a:pt x="2500" y="855"/>
                </a:lnTo>
                <a:lnTo>
                  <a:pt x="2493" y="780"/>
                </a:lnTo>
                <a:lnTo>
                  <a:pt x="2480" y="705"/>
                </a:lnTo>
                <a:lnTo>
                  <a:pt x="2460" y="630"/>
                </a:lnTo>
                <a:lnTo>
                  <a:pt x="2434" y="557"/>
                </a:lnTo>
                <a:lnTo>
                  <a:pt x="2403" y="488"/>
                </a:lnTo>
                <a:lnTo>
                  <a:pt x="2366" y="423"/>
                </a:lnTo>
                <a:lnTo>
                  <a:pt x="2324" y="361"/>
                </a:lnTo>
                <a:lnTo>
                  <a:pt x="2278" y="304"/>
                </a:lnTo>
                <a:lnTo>
                  <a:pt x="2227" y="251"/>
                </a:lnTo>
                <a:lnTo>
                  <a:pt x="2173" y="202"/>
                </a:lnTo>
                <a:lnTo>
                  <a:pt x="2115" y="159"/>
                </a:lnTo>
                <a:lnTo>
                  <a:pt x="2054" y="120"/>
                </a:lnTo>
                <a:lnTo>
                  <a:pt x="1990" y="86"/>
                </a:lnTo>
                <a:lnTo>
                  <a:pt x="1923" y="58"/>
                </a:lnTo>
                <a:lnTo>
                  <a:pt x="1854" y="35"/>
                </a:lnTo>
                <a:lnTo>
                  <a:pt x="1784" y="17"/>
                </a:lnTo>
                <a:lnTo>
                  <a:pt x="1711" y="5"/>
                </a:lnTo>
                <a:lnTo>
                  <a:pt x="1638" y="0"/>
                </a:lnTo>
                <a:lnTo>
                  <a:pt x="1564" y="0"/>
                </a:lnTo>
                <a:lnTo>
                  <a:pt x="1489" y="6"/>
                </a:lnTo>
                <a:lnTo>
                  <a:pt x="1414" y="20"/>
                </a:lnTo>
                <a:lnTo>
                  <a:pt x="1339" y="39"/>
                </a:lnTo>
                <a:lnTo>
                  <a:pt x="1266" y="65"/>
                </a:lnTo>
                <a:lnTo>
                  <a:pt x="1197" y="97"/>
                </a:lnTo>
                <a:lnTo>
                  <a:pt x="1131" y="134"/>
                </a:lnTo>
                <a:lnTo>
                  <a:pt x="1070" y="176"/>
                </a:lnTo>
                <a:lnTo>
                  <a:pt x="1013" y="222"/>
                </a:lnTo>
                <a:lnTo>
                  <a:pt x="960" y="272"/>
                </a:lnTo>
                <a:lnTo>
                  <a:pt x="911" y="327"/>
                </a:lnTo>
                <a:lnTo>
                  <a:pt x="868" y="385"/>
                </a:lnTo>
                <a:lnTo>
                  <a:pt x="829" y="446"/>
                </a:lnTo>
                <a:lnTo>
                  <a:pt x="813" y="476"/>
                </a:lnTo>
                <a:lnTo>
                  <a:pt x="636" y="396"/>
                </a:lnTo>
                <a:lnTo>
                  <a:pt x="626" y="298"/>
                </a:lnTo>
                <a:lnTo>
                  <a:pt x="595" y="231"/>
                </a:lnTo>
                <a:lnTo>
                  <a:pt x="549" y="177"/>
                </a:lnTo>
                <a:lnTo>
                  <a:pt x="491" y="136"/>
                </a:lnTo>
                <a:lnTo>
                  <a:pt x="425" y="112"/>
                </a:lnTo>
                <a:lnTo>
                  <a:pt x="354" y="105"/>
                </a:lnTo>
                <a:lnTo>
                  <a:pt x="281" y="117"/>
                </a:lnTo>
                <a:lnTo>
                  <a:pt x="214" y="148"/>
                </a:lnTo>
                <a:lnTo>
                  <a:pt x="159" y="194"/>
                </a:lnTo>
                <a:lnTo>
                  <a:pt x="119" y="252"/>
                </a:lnTo>
                <a:lnTo>
                  <a:pt x="94" y="318"/>
                </a:lnTo>
                <a:lnTo>
                  <a:pt x="87" y="389"/>
                </a:lnTo>
                <a:lnTo>
                  <a:pt x="99" y="462"/>
                </a:lnTo>
                <a:lnTo>
                  <a:pt x="131" y="529"/>
                </a:lnTo>
                <a:lnTo>
                  <a:pt x="177" y="584"/>
                </a:lnTo>
                <a:lnTo>
                  <a:pt x="234" y="624"/>
                </a:lnTo>
                <a:lnTo>
                  <a:pt x="300" y="649"/>
                </a:lnTo>
                <a:lnTo>
                  <a:pt x="372" y="656"/>
                </a:lnTo>
                <a:lnTo>
                  <a:pt x="445" y="644"/>
                </a:lnTo>
                <a:lnTo>
                  <a:pt x="512" y="613"/>
                </a:lnTo>
                <a:lnTo>
                  <a:pt x="566" y="566"/>
                </a:lnTo>
                <a:lnTo>
                  <a:pt x="575" y="554"/>
                </a:lnTo>
                <a:lnTo>
                  <a:pt x="748" y="633"/>
                </a:lnTo>
                <a:lnTo>
                  <a:pt x="744" y="645"/>
                </a:lnTo>
                <a:lnTo>
                  <a:pt x="726" y="716"/>
                </a:lnTo>
                <a:lnTo>
                  <a:pt x="714" y="788"/>
                </a:lnTo>
                <a:lnTo>
                  <a:pt x="708" y="862"/>
                </a:lnTo>
                <a:lnTo>
                  <a:pt x="709" y="936"/>
                </a:lnTo>
                <a:lnTo>
                  <a:pt x="715" y="1011"/>
                </a:lnTo>
                <a:lnTo>
                  <a:pt x="728" y="1086"/>
                </a:lnTo>
                <a:lnTo>
                  <a:pt x="748" y="1161"/>
                </a:lnTo>
                <a:lnTo>
                  <a:pt x="774" y="1234"/>
                </a:lnTo>
                <a:lnTo>
                  <a:pt x="806" y="1303"/>
                </a:lnTo>
                <a:lnTo>
                  <a:pt x="843" y="1368"/>
                </a:lnTo>
                <a:lnTo>
                  <a:pt x="884" y="1430"/>
                </a:lnTo>
                <a:lnTo>
                  <a:pt x="931" y="1487"/>
                </a:lnTo>
                <a:lnTo>
                  <a:pt x="931" y="1487"/>
                </a:lnTo>
                <a:lnTo>
                  <a:pt x="685" y="1750"/>
                </a:lnTo>
                <a:lnTo>
                  <a:pt x="653" y="1730"/>
                </a:lnTo>
                <a:lnTo>
                  <a:pt x="590" y="1703"/>
                </a:lnTo>
                <a:lnTo>
                  <a:pt x="524" y="1685"/>
                </a:lnTo>
                <a:lnTo>
                  <a:pt x="455" y="1678"/>
                </a:lnTo>
                <a:lnTo>
                  <a:pt x="384" y="1682"/>
                </a:lnTo>
                <a:lnTo>
                  <a:pt x="313" y="1698"/>
                </a:lnTo>
                <a:lnTo>
                  <a:pt x="246" y="1725"/>
                </a:lnTo>
                <a:lnTo>
                  <a:pt x="186" y="1762"/>
                </a:lnTo>
                <a:lnTo>
                  <a:pt x="132" y="1807"/>
                </a:lnTo>
                <a:lnTo>
                  <a:pt x="87" y="1858"/>
                </a:lnTo>
                <a:lnTo>
                  <a:pt x="51" y="1916"/>
                </a:lnTo>
                <a:lnTo>
                  <a:pt x="24" y="1979"/>
                </a:lnTo>
                <a:lnTo>
                  <a:pt x="6" y="2046"/>
                </a:lnTo>
                <a:lnTo>
                  <a:pt x="0" y="2115"/>
                </a:lnTo>
                <a:lnTo>
                  <a:pt x="4" y="2185"/>
                </a:lnTo>
                <a:lnTo>
                  <a:pt x="20" y="2256"/>
                </a:lnTo>
                <a:lnTo>
                  <a:pt x="47" y="2324"/>
                </a:lnTo>
                <a:lnTo>
                  <a:pt x="83" y="2384"/>
                </a:lnTo>
                <a:lnTo>
                  <a:pt x="128" y="2437"/>
                </a:lnTo>
                <a:lnTo>
                  <a:pt x="180" y="2482"/>
                </a:lnTo>
                <a:lnTo>
                  <a:pt x="238" y="2519"/>
                </a:lnTo>
                <a:lnTo>
                  <a:pt x="300" y="2546"/>
                </a:lnTo>
                <a:lnTo>
                  <a:pt x="367" y="2563"/>
                </a:lnTo>
                <a:lnTo>
                  <a:pt x="436" y="2570"/>
                </a:lnTo>
                <a:lnTo>
                  <a:pt x="507" y="2566"/>
                </a:lnTo>
                <a:lnTo>
                  <a:pt x="577" y="2550"/>
                </a:lnTo>
                <a:lnTo>
                  <a:pt x="645" y="2523"/>
                </a:lnTo>
                <a:lnTo>
                  <a:pt x="705" y="2487"/>
                </a:lnTo>
                <a:lnTo>
                  <a:pt x="758" y="2442"/>
                </a:lnTo>
                <a:lnTo>
                  <a:pt x="803" y="2390"/>
                </a:lnTo>
                <a:lnTo>
                  <a:pt x="840" y="2332"/>
                </a:lnTo>
                <a:lnTo>
                  <a:pt x="867" y="2269"/>
                </a:lnTo>
                <a:lnTo>
                  <a:pt x="884" y="2203"/>
                </a:lnTo>
                <a:lnTo>
                  <a:pt x="891" y="2134"/>
                </a:lnTo>
                <a:lnTo>
                  <a:pt x="887" y="2063"/>
                </a:lnTo>
                <a:lnTo>
                  <a:pt x="871" y="1992"/>
                </a:lnTo>
                <a:lnTo>
                  <a:pt x="844" y="1925"/>
                </a:lnTo>
                <a:lnTo>
                  <a:pt x="823" y="1889"/>
                </a:lnTo>
                <a:lnTo>
                  <a:pt x="1076" y="1619"/>
                </a:lnTo>
                <a:lnTo>
                  <a:pt x="1155" y="1671"/>
                </a:lnTo>
                <a:lnTo>
                  <a:pt x="1219" y="1704"/>
                </a:lnTo>
                <a:lnTo>
                  <a:pt x="1286" y="1733"/>
                </a:lnTo>
                <a:lnTo>
                  <a:pt x="1354" y="1756"/>
                </a:lnTo>
                <a:lnTo>
                  <a:pt x="1425" y="1774"/>
                </a:lnTo>
                <a:lnTo>
                  <a:pt x="1497" y="1785"/>
                </a:lnTo>
                <a:lnTo>
                  <a:pt x="1571" y="1791"/>
                </a:lnTo>
                <a:lnTo>
                  <a:pt x="1645" y="1791"/>
                </a:lnTo>
                <a:lnTo>
                  <a:pt x="1720" y="1784"/>
                </a:lnTo>
                <a:lnTo>
                  <a:pt x="1795" y="1771"/>
                </a:lnTo>
                <a:lnTo>
                  <a:pt x="1870" y="1751"/>
                </a:lnTo>
                <a:lnTo>
                  <a:pt x="1942" y="1725"/>
                </a:lnTo>
                <a:lnTo>
                  <a:pt x="2012" y="1694"/>
                </a:lnTo>
                <a:lnTo>
                  <a:pt x="2077" y="1657"/>
                </a:lnTo>
                <a:lnTo>
                  <a:pt x="2139" y="1615"/>
                </a:lnTo>
                <a:lnTo>
                  <a:pt x="2196" y="1569"/>
                </a:lnTo>
                <a:lnTo>
                  <a:pt x="2249" y="1518"/>
                </a:lnTo>
                <a:lnTo>
                  <a:pt x="2297" y="1464"/>
                </a:lnTo>
                <a:lnTo>
                  <a:pt x="2341" y="1406"/>
                </a:lnTo>
                <a:lnTo>
                  <a:pt x="2380" y="1345"/>
                </a:lnTo>
                <a:lnTo>
                  <a:pt x="2413" y="1281"/>
                </a:lnTo>
                <a:lnTo>
                  <a:pt x="2442" y="1214"/>
                </a:lnTo>
                <a:lnTo>
                  <a:pt x="2465" y="1145"/>
                </a:lnTo>
                <a:lnTo>
                  <a:pt x="2483" y="1075"/>
                </a:lnTo>
                <a:lnTo>
                  <a:pt x="2494" y="1002"/>
                </a:lnTo>
                <a:lnTo>
                  <a:pt x="2500" y="9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15ddae4cfa0_0_29"/>
          <p:cNvSpPr/>
          <p:nvPr/>
        </p:nvSpPr>
        <p:spPr>
          <a:xfrm>
            <a:off x="8430716" y="86439"/>
            <a:ext cx="1390800" cy="139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15ddae4cfa0_0_29"/>
          <p:cNvSpPr/>
          <p:nvPr/>
        </p:nvSpPr>
        <p:spPr>
          <a:xfrm>
            <a:off x="7792573" y="6231523"/>
            <a:ext cx="1253100" cy="1253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15ddae4cfa0_0_29"/>
          <p:cNvSpPr/>
          <p:nvPr/>
        </p:nvSpPr>
        <p:spPr>
          <a:xfrm>
            <a:off x="10448950" y="315218"/>
            <a:ext cx="708300" cy="708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15ddae4cfa0_0_29"/>
          <p:cNvSpPr/>
          <p:nvPr/>
        </p:nvSpPr>
        <p:spPr>
          <a:xfrm>
            <a:off x="10768118" y="4830225"/>
            <a:ext cx="1047900" cy="1047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t takes a Village to raise a child…”" id="265" name="Google Shape;265;g15ddae4cfa0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8650" y="2100737"/>
            <a:ext cx="4743300" cy="3203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0"/>
          <p:cNvSpPr txBox="1"/>
          <p:nvPr>
            <p:ph type="title"/>
          </p:nvPr>
        </p:nvSpPr>
        <p:spPr>
          <a:xfrm>
            <a:off x="1636482" y="471596"/>
            <a:ext cx="9267900" cy="11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5"/>
                </a:solidFill>
              </a:rPr>
              <a:t>Supporting adolescent issues and demanding access to SRHR information and services </a:t>
            </a:r>
            <a:endParaRPr b="1" sz="3600">
              <a:solidFill>
                <a:schemeClr val="accent5"/>
              </a:solidFill>
            </a:endParaRPr>
          </a:p>
        </p:txBody>
      </p:sp>
      <p:sp>
        <p:nvSpPr>
          <p:cNvPr id="271" name="Google Shape;271;p10"/>
          <p:cNvSpPr txBox="1"/>
          <p:nvPr>
            <p:ph idx="1" type="body"/>
          </p:nvPr>
        </p:nvSpPr>
        <p:spPr>
          <a:xfrm>
            <a:off x="1636476" y="1277424"/>
            <a:ext cx="8948100" cy="49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3350" lvl="0" marL="590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Global platforms such as the upcoming </a:t>
            </a:r>
            <a:r>
              <a:rPr b="1" lang="en-GB" sz="2400"/>
              <a:t>ICFP 2022</a:t>
            </a:r>
            <a:r>
              <a:rPr lang="en-GB" sz="2400"/>
              <a:t> and so on.</a:t>
            </a:r>
            <a:endParaRPr sz="2400"/>
          </a:p>
          <a:p>
            <a:pPr indent="-133350" lvl="0" marL="590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en-GB" sz="2400"/>
              <a:t>Meaningful Youth Participation</a:t>
            </a:r>
            <a:endParaRPr b="1" sz="2400"/>
          </a:p>
          <a:p>
            <a:pPr indent="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en-GB" sz="2400"/>
              <a:t>Advocate with donors </a:t>
            </a:r>
            <a:r>
              <a:rPr lang="en-GB" sz="2400"/>
              <a:t>to support and invest in these critical issues </a:t>
            </a:r>
            <a:endParaRPr sz="2400"/>
          </a:p>
          <a:p>
            <a:pPr indent="-133350" lvl="0" marL="590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Strategies that work </a:t>
            </a:r>
            <a:r>
              <a:rPr b="1" lang="en-GB" sz="2400"/>
              <a:t>for adolescents, by adolescents, through adolescents</a:t>
            </a:r>
            <a:endParaRPr b="1" sz="2400"/>
          </a:p>
        </p:txBody>
      </p:sp>
      <p:sp>
        <p:nvSpPr>
          <p:cNvPr id="272" name="Google Shape;272;p10"/>
          <p:cNvSpPr/>
          <p:nvPr/>
        </p:nvSpPr>
        <p:spPr>
          <a:xfrm>
            <a:off x="243173" y="3995496"/>
            <a:ext cx="1184700" cy="1184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0"/>
          <p:cNvSpPr/>
          <p:nvPr/>
        </p:nvSpPr>
        <p:spPr>
          <a:xfrm>
            <a:off x="10677476" y="4577158"/>
            <a:ext cx="942300" cy="942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0"/>
          <p:cNvSpPr/>
          <p:nvPr/>
        </p:nvSpPr>
        <p:spPr>
          <a:xfrm>
            <a:off x="10091763" y="1591803"/>
            <a:ext cx="492900" cy="49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0"/>
          <p:cNvSpPr/>
          <p:nvPr/>
        </p:nvSpPr>
        <p:spPr>
          <a:xfrm>
            <a:off x="11039615" y="709792"/>
            <a:ext cx="708300" cy="708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SNI_3">
      <a:dk1>
        <a:srgbClr val="A10869"/>
      </a:dk1>
      <a:lt1>
        <a:srgbClr val="FFFFFF"/>
      </a:lt1>
      <a:dk2>
        <a:srgbClr val="A10869"/>
      </a:dk2>
      <a:lt2>
        <a:srgbClr val="FEFFFE"/>
      </a:lt2>
      <a:accent1>
        <a:srgbClr val="FFC001"/>
      </a:accent1>
      <a:accent2>
        <a:srgbClr val="A10869"/>
      </a:accent2>
      <a:accent3>
        <a:srgbClr val="EF48A1"/>
      </a:accent3>
      <a:accent4>
        <a:srgbClr val="50BFCA"/>
      </a:accent4>
      <a:accent5>
        <a:srgbClr val="1A5378"/>
      </a:accent5>
      <a:accent6>
        <a:srgbClr val="15425F"/>
      </a:accent6>
      <a:hlink>
        <a:srgbClr val="A2096A"/>
      </a:hlink>
      <a:folHlink>
        <a:srgbClr val="9797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