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2192000" cy="6858000"/>
  <p:notesSz cx="12192000" cy="6858000"/>
  <p:embeddedFontLst>
    <p:embeddedFont>
      <p:font typeface="DIHTJB+ArialMT"/>
      <p:regular r:id="rId18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slide" Target="slides/slide12.xml" /><Relationship Id="rId18" Type="http://schemas.openxmlformats.org/officeDocument/2006/relationships/font" Target="fonts/font1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1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8734149" y="2321281"/>
            <a:ext cx="2470227" cy="24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559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Q</a:t>
            </a:r>
            <a:r>
              <a:rPr dirty="0" sz="1600" spc="-10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1600" spc="-10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-10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z="1600" spc="-10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600" spc="-10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spc="-10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1600" spc="-10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spc="-10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1600" spc="-10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dirty="0" sz="1600" spc="-10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1600" spc="561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1600" spc="-10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1600" spc="-10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dirty="0" sz="1600" spc="-10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z="1600" spc="-10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fffff"/>
                </a:solidFill>
                <a:latin typeface="Calibri"/>
                <a:cs typeface="Calibri"/>
              </a:rPr>
              <a:t>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062816" y="2836982"/>
            <a:ext cx="4317193" cy="1955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22695" marR="0">
              <a:lnSpc>
                <a:spcPts val="4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Calibri"/>
                <a:cs typeface="Calibri"/>
              </a:rPr>
              <a:t>CONTEXTUALIZING</a:t>
            </a:r>
          </a:p>
          <a:p>
            <a:pPr marL="0" marR="0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Calibri"/>
                <a:cs typeface="Calibri"/>
              </a:rPr>
              <a:t>ACCESS</a:t>
            </a:r>
            <a:r>
              <a:rPr dirty="0" sz="4000" spc="-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0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4000" spc="-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000">
                <a:solidFill>
                  <a:srgbClr val="000000"/>
                </a:solidFill>
                <a:latin typeface="Calibri"/>
                <a:cs typeface="Calibri"/>
              </a:rPr>
              <a:t>QUALITY</a:t>
            </a:r>
          </a:p>
          <a:p>
            <a:pPr marL="319483" marR="0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Calibri"/>
                <a:cs typeface="Calibri"/>
              </a:rPr>
              <a:t>INFORMATION</a:t>
            </a:r>
            <a:r>
              <a:rPr dirty="0" sz="4000" spc="-9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000">
                <a:solidFill>
                  <a:srgbClr val="000000"/>
                </a:solidFill>
                <a:latin typeface="Calibri"/>
                <a:cs typeface="Calibri"/>
              </a:rPr>
              <a:t>ON</a:t>
            </a:r>
          </a:p>
          <a:p>
            <a:pPr marL="3026468" marR="0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000">
                <a:solidFill>
                  <a:srgbClr val="000000"/>
                </a:solidFill>
                <a:latin typeface="Calibri"/>
                <a:cs typeface="Calibri"/>
              </a:rPr>
              <a:t>SRHR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715676" y="5177680"/>
            <a:ext cx="1649186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Dr.</a:t>
            </a:r>
            <a:r>
              <a:rPr dirty="0" sz="1800" spc="-43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Julia</a:t>
            </a:r>
            <a:r>
              <a:rPr dirty="0" sz="1800" spc="-43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000000"/>
                </a:solidFill>
                <a:latin typeface="Calibri"/>
                <a:cs typeface="Calibri"/>
              </a:rPr>
              <a:t>Ahmed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8927" y="6243042"/>
            <a:ext cx="1825981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50">
                <a:solidFill>
                  <a:srgbClr val="000000"/>
                </a:solidFill>
                <a:latin typeface="Calibri"/>
                <a:cs typeface="Calibri"/>
              </a:rPr>
              <a:t>www.share-netbangladesh.org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65072" y="555503"/>
            <a:ext cx="5813317" cy="723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FINAL</a:t>
            </a:r>
            <a:r>
              <a:rPr dirty="0" sz="5400" spc="-127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TAKE-A-WAYS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6585" y="1435355"/>
            <a:ext cx="9713914" cy="872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a10869"/>
                </a:solidFill>
                <a:latin typeface="Calibri"/>
                <a:cs typeface="Calibri"/>
              </a:rPr>
              <a:t>1.</a:t>
            </a:r>
            <a:r>
              <a:rPr dirty="0" sz="2000" spc="684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Adolescents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specific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vulnerable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population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who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facing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high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adolescent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fertility,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unmet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need</a:t>
            </a:r>
          </a:p>
          <a:p>
            <a:pPr marL="342900" marR="0">
              <a:lnSpc>
                <a:spcPts val="1800"/>
              </a:lnSpc>
              <a:spcBef>
                <a:spcPts val="461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contraceptives,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high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unintended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pregnancies,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unsafe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abortion,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well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legal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barriers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</a:p>
          <a:p>
            <a:pPr marL="342900" marR="0">
              <a:lnSpc>
                <a:spcPts val="1800"/>
              </a:lnSpc>
              <a:spcBef>
                <a:spcPts val="511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harmful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social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norms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preventing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them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from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accessing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quality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SRHR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information.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26585" y="2468322"/>
            <a:ext cx="9804477" cy="57927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a10869"/>
                </a:solidFill>
                <a:latin typeface="Calibri"/>
                <a:cs typeface="Calibri"/>
              </a:rPr>
              <a:t>2.</a:t>
            </a:r>
            <a:r>
              <a:rPr dirty="0" sz="2000" spc="684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Two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policy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instruments: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Adolescent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Health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Strategy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2017-2030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FP2030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available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that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can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be</a:t>
            </a:r>
          </a:p>
          <a:p>
            <a:pPr marL="342900" marR="0">
              <a:lnSpc>
                <a:spcPts val="1800"/>
              </a:lnSpc>
              <a:spcBef>
                <a:spcPts val="461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used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for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facilitating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Adolescent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SRHR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(A-SRHR)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connection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access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quality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SRHR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Information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26585" y="3207766"/>
            <a:ext cx="9740203" cy="57927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a10869"/>
                </a:solidFill>
                <a:latin typeface="Calibri"/>
                <a:cs typeface="Calibri"/>
              </a:rPr>
              <a:t>3.</a:t>
            </a:r>
            <a:r>
              <a:rPr dirty="0" sz="2000" spc="684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Opportunity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connect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with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SDG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tracker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highlighting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SDG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3.7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5.6.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for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effective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implementation</a:t>
            </a:r>
          </a:p>
          <a:p>
            <a:pPr marL="342900" marR="0">
              <a:lnSpc>
                <a:spcPts val="1800"/>
              </a:lnSpc>
              <a:spcBef>
                <a:spcPts val="461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Adolescent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Health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Strategy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2017-2030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FP2030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commitments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26585" y="3947211"/>
            <a:ext cx="9648149" cy="872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a10869"/>
                </a:solidFill>
                <a:latin typeface="Calibri"/>
                <a:cs typeface="Calibri"/>
              </a:rPr>
              <a:t>4.</a:t>
            </a:r>
            <a:r>
              <a:rPr dirty="0" sz="2000" spc="684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While,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there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overlapping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policy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components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operation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plan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DGHS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DGFP,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there</a:t>
            </a:r>
          </a:p>
          <a:p>
            <a:pPr marL="342900" marR="0">
              <a:lnSpc>
                <a:spcPts val="1800"/>
              </a:lnSpc>
              <a:spcBef>
                <a:spcPts val="461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should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have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functional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common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platform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where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these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two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directories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can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regularly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sit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being</a:t>
            </a:r>
          </a:p>
          <a:p>
            <a:pPr marL="342900" marR="0">
              <a:lnSpc>
                <a:spcPts val="1800"/>
              </a:lnSpc>
              <a:spcBef>
                <a:spcPts val="511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more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efficient.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226585" y="4980178"/>
            <a:ext cx="9887918" cy="872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a10869"/>
                </a:solidFill>
                <a:latin typeface="Calibri"/>
                <a:cs typeface="Calibri"/>
              </a:rPr>
              <a:t>5.</a:t>
            </a:r>
            <a:r>
              <a:rPr dirty="0" sz="2000" spc="684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high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time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that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Legislative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Branch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(Health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Standing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Committee)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coordination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with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Executive</a:t>
            </a:r>
          </a:p>
          <a:p>
            <a:pPr marL="342900" marR="0">
              <a:lnSpc>
                <a:spcPts val="1800"/>
              </a:lnSpc>
              <a:spcBef>
                <a:spcPts val="461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Branch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(relevant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ministries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with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leadership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role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MOHFW)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formulate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A-SRHR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enabling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policies</a:t>
            </a:r>
          </a:p>
          <a:p>
            <a:pPr marL="342900" marR="0">
              <a:lnSpc>
                <a:spcPts val="1800"/>
              </a:lnSpc>
              <a:spcBef>
                <a:spcPts val="511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highlighting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access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quality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information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SRHR.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68927" y="6243042"/>
            <a:ext cx="1825981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50">
                <a:solidFill>
                  <a:srgbClr val="000000"/>
                </a:solidFill>
                <a:latin typeface="Calibri"/>
                <a:cs typeface="Calibri"/>
              </a:rPr>
              <a:t>www.share-netbangladesh.org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074599" y="2225698"/>
            <a:ext cx="3662589" cy="120040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 b="1">
                <a:solidFill>
                  <a:srgbClr val="000000"/>
                </a:solidFill>
                <a:latin typeface="Calibri"/>
                <a:cs typeface="Calibri"/>
              </a:rPr>
              <a:t>QUESTIONS</a:t>
            </a:r>
          </a:p>
          <a:p>
            <a:pPr marL="0" marR="0">
              <a:lnSpc>
                <a:spcPts val="4400"/>
              </a:lnSpc>
              <a:spcBef>
                <a:spcPts val="351"/>
              </a:spcBef>
              <a:spcAft>
                <a:spcPts val="0"/>
              </a:spcAft>
            </a:pPr>
            <a:r>
              <a:rPr dirty="0" sz="4400" b="1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4400" spc="-103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400" b="1">
                <a:solidFill>
                  <a:srgbClr val="000000"/>
                </a:solidFill>
                <a:latin typeface="Calibri"/>
                <a:cs typeface="Calibri"/>
              </a:rPr>
              <a:t>ANSWERS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8927" y="6243042"/>
            <a:ext cx="1825981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50">
                <a:solidFill>
                  <a:srgbClr val="000000"/>
                </a:solidFill>
                <a:latin typeface="Calibri"/>
                <a:cs typeface="Calibri"/>
              </a:rPr>
              <a:t>www.share-netbangladesh.org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034371" y="3089272"/>
            <a:ext cx="3586770" cy="723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5400" b="1">
                <a:solidFill>
                  <a:srgbClr val="ffffff"/>
                </a:solidFill>
                <a:latin typeface="Calibri"/>
                <a:cs typeface="Calibri"/>
              </a:rPr>
              <a:t>THANK</a:t>
            </a:r>
            <a:r>
              <a:rPr dirty="0" sz="5400" spc="-130" b="1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z="5400" b="1">
                <a:solidFill>
                  <a:srgbClr val="ffffff"/>
                </a:solidFill>
                <a:latin typeface="Calibri"/>
                <a:cs typeface="Calibri"/>
              </a:rPr>
              <a:t>YOU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92785" y="1235629"/>
            <a:ext cx="2197695" cy="596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 b="1">
                <a:solidFill>
                  <a:srgbClr val="000000"/>
                </a:solidFill>
                <a:latin typeface="Calibri"/>
                <a:cs typeface="Calibri"/>
              </a:rPr>
              <a:t>OUTLINE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16649" y="1367626"/>
            <a:ext cx="2774789" cy="15154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28543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Calibri"/>
                <a:cs typeface="Calibri"/>
              </a:rPr>
              <a:t>TWO</a:t>
            </a:r>
            <a:r>
              <a:rPr dirty="0" sz="2400" spc="-57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000000"/>
                </a:solidFill>
                <a:latin typeface="Calibri"/>
                <a:cs typeface="Calibri"/>
              </a:rPr>
              <a:t>OBJECTIVES</a:t>
            </a:r>
          </a:p>
          <a:p>
            <a:pPr marL="0" marR="0">
              <a:lnSpc>
                <a:spcPts val="2400"/>
              </a:lnSpc>
              <a:spcBef>
                <a:spcPts val="6832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Calibri"/>
                <a:cs typeface="Calibri"/>
              </a:rPr>
              <a:t>FOUR</a:t>
            </a:r>
            <a:r>
              <a:rPr dirty="0" sz="2400" spc="-74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000000"/>
                </a:solidFill>
                <a:latin typeface="Calibri"/>
                <a:cs typeface="Calibri"/>
              </a:rPr>
              <a:t>QUESTIONS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18179" y="3784054"/>
            <a:ext cx="1386780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Calibri"/>
                <a:cs typeface="Calibri"/>
              </a:rPr>
              <a:t>FINDINGS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326731" y="4916111"/>
            <a:ext cx="3618481" cy="12376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56607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Calibri"/>
                <a:cs typeface="Calibri"/>
              </a:rPr>
              <a:t>TAKE-A-WAYS</a:t>
            </a:r>
          </a:p>
          <a:p>
            <a:pPr marL="0" marR="0">
              <a:lnSpc>
                <a:spcPts val="2400"/>
              </a:lnSpc>
              <a:spcBef>
                <a:spcPts val="4644"/>
              </a:spcBef>
              <a:spcAft>
                <a:spcPts val="0"/>
              </a:spcAft>
            </a:pPr>
            <a:r>
              <a:rPr dirty="0" sz="2400" b="1">
                <a:solidFill>
                  <a:srgbClr val="000000"/>
                </a:solidFill>
                <a:latin typeface="Calibri"/>
                <a:cs typeface="Calibri"/>
              </a:rPr>
              <a:t>QUESTIONS</a:t>
            </a:r>
            <a:r>
              <a:rPr dirty="0" sz="2400" spc="-57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2400" spc="-56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400" b="1">
                <a:solidFill>
                  <a:srgbClr val="000000"/>
                </a:solidFill>
                <a:latin typeface="Calibri"/>
                <a:cs typeface="Calibri"/>
              </a:rPr>
              <a:t>ANSWERS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68927" y="6243042"/>
            <a:ext cx="1825981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50">
                <a:solidFill>
                  <a:srgbClr val="000000"/>
                </a:solidFill>
                <a:latin typeface="Calibri"/>
                <a:cs typeface="Calibri"/>
              </a:rPr>
              <a:t>www.share-netbangladesh.org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76863" y="2599513"/>
            <a:ext cx="3387373" cy="9890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b="1">
                <a:solidFill>
                  <a:srgbClr val="000000"/>
                </a:solidFill>
                <a:latin typeface="Calibri"/>
                <a:cs typeface="Calibri"/>
              </a:rPr>
              <a:t>Let</a:t>
            </a:r>
            <a:r>
              <a:rPr dirty="0" sz="3600" spc="-87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600" b="1">
                <a:solidFill>
                  <a:srgbClr val="000000"/>
                </a:solidFill>
                <a:latin typeface="Calibri"/>
                <a:cs typeface="Calibri"/>
              </a:rPr>
              <a:t>me</a:t>
            </a:r>
            <a:r>
              <a:rPr dirty="0" sz="3600" spc="-86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600" b="1">
                <a:solidFill>
                  <a:srgbClr val="000000"/>
                </a:solidFill>
                <a:latin typeface="Calibri"/>
                <a:cs typeface="Calibri"/>
              </a:rPr>
              <a:t>start</a:t>
            </a:r>
            <a:r>
              <a:rPr dirty="0" sz="3600" spc="-86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600" b="1">
                <a:solidFill>
                  <a:srgbClr val="000000"/>
                </a:solidFill>
                <a:latin typeface="Calibri"/>
                <a:cs typeface="Calibri"/>
              </a:rPr>
              <a:t>with</a:t>
            </a:r>
          </a:p>
          <a:p>
            <a:pPr marL="0" marR="0">
              <a:lnSpc>
                <a:spcPts val="3600"/>
              </a:lnSpc>
              <a:spcBef>
                <a:spcPts val="288"/>
              </a:spcBef>
              <a:spcAft>
                <a:spcPts val="0"/>
              </a:spcAft>
            </a:pPr>
            <a:r>
              <a:rPr dirty="0" sz="3600" b="1">
                <a:solidFill>
                  <a:srgbClr val="000000"/>
                </a:solidFill>
                <a:latin typeface="Calibri"/>
                <a:cs typeface="Calibri"/>
              </a:rPr>
              <a:t>a</a:t>
            </a:r>
            <a:r>
              <a:rPr dirty="0" sz="3600" spc="-88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600" b="1">
                <a:solidFill>
                  <a:srgbClr val="000000"/>
                </a:solidFill>
                <a:latin typeface="Calibri"/>
                <a:cs typeface="Calibri"/>
              </a:rPr>
              <a:t>personal</a:t>
            </a:r>
            <a:r>
              <a:rPr dirty="0" sz="3600" spc="-86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600" b="1">
                <a:solidFill>
                  <a:srgbClr val="000000"/>
                </a:solidFill>
                <a:latin typeface="Calibri"/>
                <a:cs typeface="Calibri"/>
              </a:rPr>
              <a:t>story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68927" y="6243042"/>
            <a:ext cx="1825981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50">
                <a:solidFill>
                  <a:srgbClr val="000000"/>
                </a:solidFill>
                <a:latin typeface="Calibri"/>
                <a:cs typeface="Calibri"/>
              </a:rPr>
              <a:t>www.share-netbangladesh.org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81714" y="1280949"/>
            <a:ext cx="2625526" cy="596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 b="1">
                <a:solidFill>
                  <a:srgbClr val="ffffff"/>
                </a:solidFill>
                <a:latin typeface="Calibri"/>
                <a:cs typeface="Calibri"/>
              </a:rPr>
              <a:t>OBJECTIVE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205841" y="1279595"/>
            <a:ext cx="3278565" cy="9753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9264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b="1">
                <a:solidFill>
                  <a:srgbClr val="fefffe"/>
                </a:solidFill>
                <a:latin typeface="Calibri"/>
                <a:cs typeface="Calibri"/>
              </a:rPr>
              <a:t>To</a:t>
            </a:r>
            <a:r>
              <a:rPr dirty="0" sz="3600" spc="-87" b="1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3600" b="1">
                <a:solidFill>
                  <a:srgbClr val="fefffe"/>
                </a:solidFill>
                <a:latin typeface="Calibri"/>
                <a:cs typeface="Calibri"/>
              </a:rPr>
              <a:t>understand</a:t>
            </a:r>
          </a:p>
          <a:p>
            <a:pPr marL="0" marR="0">
              <a:lnSpc>
                <a:spcPts val="3600"/>
              </a:lnSpc>
              <a:spcBef>
                <a:spcPts val="179"/>
              </a:spcBef>
              <a:spcAft>
                <a:spcPts val="0"/>
              </a:spcAft>
            </a:pPr>
            <a:r>
              <a:rPr dirty="0" sz="3600" b="1">
                <a:solidFill>
                  <a:srgbClr val="fefffe"/>
                </a:solidFill>
                <a:latin typeface="Calibri"/>
                <a:cs typeface="Calibri"/>
              </a:rPr>
              <a:t>access</a:t>
            </a:r>
            <a:r>
              <a:rPr dirty="0" sz="3600" spc="-87" b="1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3600" b="1">
                <a:solidFill>
                  <a:srgbClr val="fefffe"/>
                </a:solidFill>
                <a:latin typeface="Calibri"/>
                <a:cs typeface="Calibri"/>
              </a:rPr>
              <a:t>to</a:t>
            </a:r>
            <a:r>
              <a:rPr dirty="0" sz="3600" spc="-86" b="1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3600" b="1">
                <a:solidFill>
                  <a:srgbClr val="fefffe"/>
                </a:solidFill>
                <a:latin typeface="Calibri"/>
                <a:cs typeface="Calibri"/>
              </a:rPr>
              <a:t>quality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116692" y="2239716"/>
            <a:ext cx="5483635" cy="9753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b="1">
                <a:solidFill>
                  <a:srgbClr val="fefffe"/>
                </a:solidFill>
                <a:latin typeface="Calibri"/>
                <a:cs typeface="Calibri"/>
              </a:rPr>
              <a:t>information</a:t>
            </a:r>
            <a:r>
              <a:rPr dirty="0" sz="3600" spc="-87" b="1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3600" b="1">
                <a:solidFill>
                  <a:srgbClr val="fefffe"/>
                </a:solidFill>
                <a:latin typeface="Calibri"/>
                <a:cs typeface="Calibri"/>
              </a:rPr>
              <a:t>by</a:t>
            </a:r>
            <a:r>
              <a:rPr dirty="0" sz="3600" spc="-86" b="1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3600" b="1">
                <a:solidFill>
                  <a:srgbClr val="fefffe"/>
                </a:solidFill>
                <a:latin typeface="Calibri"/>
                <a:cs typeface="Calibri"/>
              </a:rPr>
              <a:t>reflecting</a:t>
            </a:r>
            <a:r>
              <a:rPr dirty="0" sz="3600" spc="-85" b="1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3600" b="1">
                <a:solidFill>
                  <a:srgbClr val="fefffe"/>
                </a:solidFill>
                <a:latin typeface="Calibri"/>
                <a:cs typeface="Calibri"/>
              </a:rPr>
              <a:t>on</a:t>
            </a:r>
          </a:p>
          <a:p>
            <a:pPr marL="747092" marR="0">
              <a:lnSpc>
                <a:spcPts val="3600"/>
              </a:lnSpc>
              <a:spcBef>
                <a:spcPts val="179"/>
              </a:spcBef>
              <a:spcAft>
                <a:spcPts val="0"/>
              </a:spcAft>
            </a:pPr>
            <a:r>
              <a:rPr dirty="0" sz="3600" b="1">
                <a:solidFill>
                  <a:srgbClr val="fefffe"/>
                </a:solidFill>
                <a:latin typeface="Calibri"/>
                <a:cs typeface="Calibri"/>
              </a:rPr>
              <a:t>three</a:t>
            </a:r>
            <a:r>
              <a:rPr dirty="0" sz="3600" spc="-86" b="1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3600" b="1">
                <a:solidFill>
                  <a:srgbClr val="fefffe"/>
                </a:solidFill>
                <a:latin typeface="Calibri"/>
                <a:cs typeface="Calibri"/>
              </a:rPr>
              <a:t>national</a:t>
            </a:r>
            <a:r>
              <a:rPr dirty="0" sz="3600" spc="-86" b="1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3600" b="1">
                <a:solidFill>
                  <a:srgbClr val="fefffe"/>
                </a:solidFill>
                <a:latin typeface="Calibri"/>
                <a:cs typeface="Calibri"/>
              </a:rPr>
              <a:t>SRHR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249980" y="3199835"/>
            <a:ext cx="5204738" cy="14554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b="1">
                <a:solidFill>
                  <a:srgbClr val="fefffe"/>
                </a:solidFill>
                <a:latin typeface="Calibri"/>
                <a:cs typeface="Calibri"/>
              </a:rPr>
              <a:t>programs:</a:t>
            </a:r>
            <a:r>
              <a:rPr dirty="0" sz="3600" spc="-199" b="1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efffe"/>
                </a:solidFill>
                <a:latin typeface="Calibri"/>
                <a:cs typeface="Calibri"/>
              </a:rPr>
              <a:t>Family</a:t>
            </a:r>
            <a:r>
              <a:rPr dirty="0" sz="3600" spc="-87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efffe"/>
                </a:solidFill>
                <a:latin typeface="Calibri"/>
                <a:cs typeface="Calibri"/>
              </a:rPr>
              <a:t>Planning,</a:t>
            </a:r>
          </a:p>
          <a:p>
            <a:pPr marL="69453" marR="0">
              <a:lnSpc>
                <a:spcPts val="3600"/>
              </a:lnSpc>
              <a:spcBef>
                <a:spcPts val="179"/>
              </a:spcBef>
              <a:spcAft>
                <a:spcPts val="0"/>
              </a:spcAft>
            </a:pPr>
            <a:r>
              <a:rPr dirty="0" sz="3600">
                <a:solidFill>
                  <a:srgbClr val="fefffe"/>
                </a:solidFill>
                <a:latin typeface="Calibri"/>
                <a:cs typeface="Calibri"/>
              </a:rPr>
              <a:t>Menstrual</a:t>
            </a:r>
            <a:r>
              <a:rPr dirty="0" sz="3600" spc="-86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efffe"/>
                </a:solidFill>
                <a:latin typeface="Calibri"/>
                <a:cs typeface="Calibri"/>
              </a:rPr>
              <a:t>Regulation,</a:t>
            </a:r>
            <a:r>
              <a:rPr dirty="0" sz="3600" spc="-86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efffe"/>
                </a:solidFill>
                <a:latin typeface="Calibri"/>
                <a:cs typeface="Calibri"/>
              </a:rPr>
              <a:t>and</a:t>
            </a:r>
          </a:p>
          <a:p>
            <a:pPr marL="822399" marR="0">
              <a:lnSpc>
                <a:spcPts val="3600"/>
              </a:lnSpc>
              <a:spcBef>
                <a:spcPts val="179"/>
              </a:spcBef>
              <a:spcAft>
                <a:spcPts val="0"/>
              </a:spcAft>
            </a:pPr>
            <a:r>
              <a:rPr dirty="0" sz="3600">
                <a:solidFill>
                  <a:srgbClr val="fefffe"/>
                </a:solidFill>
                <a:latin typeface="Calibri"/>
                <a:cs typeface="Calibri"/>
              </a:rPr>
              <a:t>Adolescent</a:t>
            </a:r>
            <a:r>
              <a:rPr dirty="0" sz="3600" spc="-87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3600">
                <a:solidFill>
                  <a:srgbClr val="fefffe"/>
                </a:solidFill>
                <a:latin typeface="Calibri"/>
                <a:cs typeface="Calibri"/>
              </a:rPr>
              <a:t>Health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605183" y="4792415"/>
            <a:ext cx="4545143" cy="495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600" b="1">
                <a:solidFill>
                  <a:srgbClr val="fefffe"/>
                </a:solidFill>
                <a:latin typeface="Calibri"/>
                <a:cs typeface="Calibri"/>
              </a:rPr>
              <a:t>Prepare</a:t>
            </a:r>
            <a:r>
              <a:rPr dirty="0" sz="3600" spc="-86" b="1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3600" b="1">
                <a:solidFill>
                  <a:srgbClr val="fefffe"/>
                </a:solidFill>
                <a:latin typeface="Calibri"/>
                <a:cs typeface="Calibri"/>
              </a:rPr>
              <a:t>key</a:t>
            </a:r>
            <a:r>
              <a:rPr dirty="0" sz="3600" spc="-86" b="1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3600" b="1">
                <a:solidFill>
                  <a:srgbClr val="fefffe"/>
                </a:solidFill>
                <a:latin typeface="Calibri"/>
                <a:cs typeface="Calibri"/>
              </a:rPr>
              <a:t>takeaways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68927" y="6243042"/>
            <a:ext cx="1825981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50">
                <a:solidFill>
                  <a:srgbClr val="000000"/>
                </a:solidFill>
                <a:latin typeface="Calibri"/>
                <a:cs typeface="Calibri"/>
              </a:rPr>
              <a:t>www.share-netbangladesh.org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64907" y="731039"/>
            <a:ext cx="3862313" cy="143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8995" marR="0">
              <a:lnSpc>
                <a:spcPts val="6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6000" b="1">
                <a:solidFill>
                  <a:srgbClr val="a10869"/>
                </a:solidFill>
                <a:latin typeface="Calibri"/>
                <a:cs typeface="Calibri"/>
              </a:rPr>
              <a:t>OUR</a:t>
            </a: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6000" b="1">
                <a:solidFill>
                  <a:srgbClr val="a10869"/>
                </a:solidFill>
                <a:latin typeface="Calibri"/>
                <a:cs typeface="Calibri"/>
              </a:rPr>
              <a:t>QUESTIONS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35654" y="809834"/>
            <a:ext cx="1040680" cy="1790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3800">
                <a:solidFill>
                  <a:srgbClr val="96d9df"/>
                </a:solidFill>
                <a:latin typeface="Calibri"/>
                <a:cs typeface="Calibri"/>
              </a:rPr>
              <a:t>1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565828" y="1110462"/>
            <a:ext cx="2472835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What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role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policy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565828" y="1357350"/>
            <a:ext cx="3642067" cy="1007363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commitments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implementation</a:t>
            </a:r>
          </a:p>
          <a:p>
            <a:pPr marL="0" marR="0">
              <a:lnSpc>
                <a:spcPts val="1800"/>
              </a:lnSpc>
              <a:spcBef>
                <a:spcPts val="143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FP,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MR,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AH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program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</a:t>
            </a:r>
          </a:p>
          <a:p>
            <a:pPr marL="0" marR="0">
              <a:lnSpc>
                <a:spcPts val="1800"/>
              </a:lnSpc>
              <a:spcBef>
                <a:spcPts val="194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connection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access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quality</a:t>
            </a:r>
          </a:p>
          <a:p>
            <a:pPr marL="0" marR="0">
              <a:lnSpc>
                <a:spcPts val="1800"/>
              </a:lnSpc>
              <a:spcBef>
                <a:spcPts val="144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information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SRHR.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46003" y="2273909"/>
            <a:ext cx="1040680" cy="1790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3800">
                <a:solidFill>
                  <a:srgbClr val="7ebbe2"/>
                </a:solidFill>
                <a:latin typeface="Calibri"/>
                <a:cs typeface="Calibri"/>
              </a:rPr>
              <a:t>2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2299115" y="2640825"/>
            <a:ext cx="3414681" cy="125425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What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information-</a:t>
            </a:r>
          </a:p>
          <a:p>
            <a:pPr marL="0" marR="0">
              <a:lnSpc>
                <a:spcPts val="1800"/>
              </a:lnSpc>
              <a:spcBef>
                <a:spcPts val="144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management-system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DG-FP</a:t>
            </a:r>
          </a:p>
          <a:p>
            <a:pPr marL="0" marR="0">
              <a:lnSpc>
                <a:spcPts val="1800"/>
              </a:lnSpc>
              <a:spcBef>
                <a:spcPts val="194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through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which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SRHR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information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is</a:t>
            </a:r>
          </a:p>
          <a:p>
            <a:pPr marL="0" marR="0">
              <a:lnSpc>
                <a:spcPts val="1800"/>
              </a:lnSpc>
              <a:spcBef>
                <a:spcPts val="144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disseminated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for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awareness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raising</a:t>
            </a:r>
          </a:p>
          <a:p>
            <a:pPr marL="0" marR="0">
              <a:lnSpc>
                <a:spcPts val="1800"/>
              </a:lnSpc>
              <a:spcBef>
                <a:spcPts val="194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purpose.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342740" y="2678355"/>
            <a:ext cx="1040680" cy="1790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3800">
                <a:solidFill>
                  <a:srgbClr val="ffd967"/>
                </a:solidFill>
                <a:latin typeface="Calibri"/>
                <a:cs typeface="Calibri"/>
              </a:rPr>
              <a:t>3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255048" y="3069178"/>
            <a:ext cx="3321169" cy="76047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What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findings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from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supply</a:t>
            </a:r>
          </a:p>
          <a:p>
            <a:pPr marL="0" marR="0">
              <a:lnSpc>
                <a:spcPts val="1800"/>
              </a:lnSpc>
              <a:spcBef>
                <a:spcPts val="144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side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actors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providing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SDG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3.7</a:t>
            </a:r>
          </a:p>
          <a:p>
            <a:pPr marL="0" marR="0">
              <a:lnSpc>
                <a:spcPts val="1800"/>
              </a:lnSpc>
              <a:spcBef>
                <a:spcPts val="194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information.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585061" y="4087133"/>
            <a:ext cx="1040680" cy="1790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3800">
                <a:solidFill>
                  <a:srgbClr val="f591c7"/>
                </a:solidFill>
                <a:latin typeface="Calibri"/>
                <a:cs typeface="Calibri"/>
              </a:rPr>
              <a:t>4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554776" y="4446755"/>
            <a:ext cx="3252522" cy="815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What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experiences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of</a:t>
            </a:r>
          </a:p>
          <a:p>
            <a:pPr marL="0" marR="0">
              <a:lnSpc>
                <a:spcPts val="1800"/>
              </a:lnSpc>
              <a:spcBef>
                <a:spcPts val="36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demand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side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actors</a:t>
            </a:r>
            <a:r>
              <a:rPr dirty="0" sz="1800" spc="-4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from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Right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to</a:t>
            </a:r>
          </a:p>
          <a:p>
            <a:pPr marL="0" marR="0">
              <a:lnSpc>
                <a:spcPts val="1800"/>
              </a:lnSpc>
              <a:spcBef>
                <a:spcPts val="31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Calibri"/>
                <a:cs typeface="Calibri"/>
              </a:rPr>
              <a:t>Information</a:t>
            </a:r>
            <a:r>
              <a:rPr dirty="0" sz="1800" spc="-4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800" spc="11">
                <a:solidFill>
                  <a:srgbClr val="000000"/>
                </a:solidFill>
                <a:latin typeface="Calibri"/>
                <a:cs typeface="Calibri"/>
              </a:rPr>
              <a:t>perspectives.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495850" y="5275404"/>
            <a:ext cx="4334685" cy="1216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b="1">
                <a:solidFill>
                  <a:srgbClr val="fefffe"/>
                </a:solidFill>
                <a:latin typeface="Calibri"/>
                <a:cs typeface="Calibri"/>
              </a:rPr>
              <a:t>SDG</a:t>
            </a:r>
            <a:r>
              <a:rPr dirty="0" sz="1600" spc="-37" b="1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efffe"/>
                </a:solidFill>
                <a:latin typeface="Calibri"/>
                <a:cs typeface="Calibri"/>
              </a:rPr>
              <a:t>3.7</a:t>
            </a:r>
            <a:r>
              <a:rPr dirty="0" sz="1600" spc="-38" b="1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 b="1">
                <a:solidFill>
                  <a:srgbClr val="fefffe"/>
                </a:solidFill>
                <a:latin typeface="Calibri"/>
                <a:cs typeface="Calibri"/>
              </a:rPr>
              <a:t>(Health):</a:t>
            </a:r>
            <a:r>
              <a:rPr dirty="0" sz="1600" spc="-31" b="1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By</a:t>
            </a:r>
            <a:r>
              <a:rPr dirty="0" sz="1600" spc="-37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2030,</a:t>
            </a:r>
            <a:r>
              <a:rPr dirty="0" sz="1600" spc="-37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ensure</a:t>
            </a:r>
            <a:r>
              <a:rPr dirty="0" sz="1600" spc="-38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universal</a:t>
            </a:r>
            <a:r>
              <a:rPr dirty="0" sz="1600" spc="-38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access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to</a:t>
            </a:r>
            <a:r>
              <a:rPr dirty="0" sz="1600" spc="-37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sexual</a:t>
            </a:r>
            <a:r>
              <a:rPr dirty="0" sz="1600" spc="-38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reproductive</a:t>
            </a:r>
            <a:r>
              <a:rPr dirty="0" sz="1600" spc="-37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health</a:t>
            </a:r>
            <a:r>
              <a:rPr dirty="0" sz="1600" spc="-37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care</a:t>
            </a:r>
            <a:r>
              <a:rPr dirty="0" sz="1600" spc="-38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services,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including</a:t>
            </a:r>
            <a:r>
              <a:rPr dirty="0" sz="1600" spc="-38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for</a:t>
            </a:r>
            <a:r>
              <a:rPr dirty="0" sz="1600" spc="-38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family</a:t>
            </a:r>
            <a:r>
              <a:rPr dirty="0" sz="1600" spc="-38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planning,</a:t>
            </a:r>
            <a:r>
              <a:rPr dirty="0" sz="1600" spc="-38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information</a:t>
            </a:r>
            <a:r>
              <a:rPr dirty="0" sz="1600" spc="-37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and</a:t>
            </a:r>
          </a:p>
          <a:p>
            <a:pPr marL="0" marR="0">
              <a:lnSpc>
                <a:spcPts val="1600"/>
              </a:lnSpc>
              <a:spcBef>
                <a:spcPts val="369"/>
              </a:spcBef>
              <a:spcAft>
                <a:spcPts val="0"/>
              </a:spcAft>
            </a:pP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education,</a:t>
            </a:r>
            <a:r>
              <a:rPr dirty="0" sz="1600" spc="-37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the</a:t>
            </a:r>
            <a:r>
              <a:rPr dirty="0" sz="1600" spc="-37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integration</a:t>
            </a:r>
            <a:r>
              <a:rPr dirty="0" sz="1600" spc="-37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of</a:t>
            </a:r>
            <a:r>
              <a:rPr dirty="0" sz="1600" spc="-37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reproductive</a:t>
            </a:r>
          </a:p>
          <a:p>
            <a:pPr marL="0" marR="0">
              <a:lnSpc>
                <a:spcPts val="1600"/>
              </a:lnSpc>
              <a:spcBef>
                <a:spcPts val="320"/>
              </a:spcBef>
              <a:spcAft>
                <a:spcPts val="0"/>
              </a:spcAft>
            </a:pP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health</a:t>
            </a:r>
            <a:r>
              <a:rPr dirty="0" sz="1600" spc="-37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into</a:t>
            </a:r>
            <a:r>
              <a:rPr dirty="0" sz="1600" spc="-37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national</a:t>
            </a:r>
            <a:r>
              <a:rPr dirty="0" sz="1600" spc="-38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strategies</a:t>
            </a:r>
            <a:r>
              <a:rPr dirty="0" sz="1600" spc="-37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and</a:t>
            </a:r>
            <a:r>
              <a:rPr dirty="0" sz="1600" spc="-38">
                <a:solidFill>
                  <a:srgbClr val="fefffe"/>
                </a:solidFill>
                <a:latin typeface="Times New Roman"/>
                <a:cs typeface="Times New Roman"/>
              </a:rPr>
              <a:t> </a:t>
            </a:r>
            <a:r>
              <a:rPr dirty="0" sz="1600">
                <a:solidFill>
                  <a:srgbClr val="fefffe"/>
                </a:solidFill>
                <a:latin typeface="Calibri"/>
                <a:cs typeface="Calibri"/>
              </a:rPr>
              <a:t>programmes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68927" y="6243042"/>
            <a:ext cx="1825981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50">
                <a:solidFill>
                  <a:srgbClr val="000000"/>
                </a:solidFill>
                <a:latin typeface="Calibri"/>
                <a:cs typeface="Calibri"/>
              </a:rPr>
              <a:t>www.share-netbangladesh.org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570100" y="981721"/>
            <a:ext cx="4765476" cy="723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5400" b="1">
                <a:solidFill>
                  <a:srgbClr val="a10869"/>
                </a:solidFill>
                <a:latin typeface="Calibri"/>
                <a:cs typeface="Calibri"/>
              </a:rPr>
              <a:t>METHODOLOGY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64074" y="4305870"/>
            <a:ext cx="1520874" cy="533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3330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SECONDARY</a:t>
            </a:r>
          </a:p>
          <a:p>
            <a:pPr marL="0" marR="0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DOCUMENTS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36590" y="4305870"/>
            <a:ext cx="2145024" cy="774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20364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PRIMARY</a:t>
            </a:r>
            <a:r>
              <a:rPr dirty="0" sz="2000" spc="-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DATA</a:t>
            </a:r>
          </a:p>
          <a:p>
            <a:pPr marL="0" marR="0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COLLECTION</a:t>
            </a:r>
            <a:r>
              <a:rPr dirty="0" sz="2000" spc="-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FROM</a:t>
            </a:r>
          </a:p>
          <a:p>
            <a:pPr marL="39414" marR="0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DG</a:t>
            </a:r>
            <a:r>
              <a:rPr dirty="0" sz="2000" spc="-4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–</a:t>
            </a:r>
            <a:r>
              <a:rPr dirty="0" sz="2000" spc="-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FP</a:t>
            </a:r>
            <a:r>
              <a:rPr dirty="0" sz="2000" spc="-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FACILITIES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809528" y="4305870"/>
            <a:ext cx="1992178" cy="533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5653" marR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KEY</a:t>
            </a:r>
            <a:r>
              <a:rPr dirty="0" sz="2000" spc="-4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INFORMANT</a:t>
            </a:r>
          </a:p>
          <a:p>
            <a:pPr marL="0" marR="0">
              <a:lnSpc>
                <a:spcPts val="19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INTERVIEWs</a:t>
            </a:r>
            <a:r>
              <a:rPr dirty="0" sz="2000" spc="-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Calibri"/>
                <a:cs typeface="Calibri"/>
              </a:rPr>
              <a:t>(KIIs)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68927" y="6243042"/>
            <a:ext cx="1825981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50">
                <a:solidFill>
                  <a:srgbClr val="000000"/>
                </a:solidFill>
                <a:latin typeface="Calibri"/>
                <a:cs typeface="Calibri"/>
              </a:rPr>
              <a:t>www.share-netbangladesh.org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48050" y="588427"/>
            <a:ext cx="7263099" cy="135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FINDINGS</a:t>
            </a:r>
            <a:r>
              <a:rPr dirty="0" sz="5400" spc="-128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ABOUT</a:t>
            </a:r>
            <a:r>
              <a:rPr dirty="0" sz="5400" spc="-127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ACCESS</a:t>
            </a: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TO</a:t>
            </a:r>
            <a:r>
              <a:rPr dirty="0" sz="5400" spc="-128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INFORMATION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017374" y="1521569"/>
            <a:ext cx="1649757" cy="477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a10869"/>
                </a:solidFill>
                <a:latin typeface="Calibri"/>
                <a:cs typeface="Calibri"/>
              </a:rPr>
              <a:t>Family</a:t>
            </a:r>
            <a:r>
              <a:rPr dirty="0" sz="1800" spc="-43" b="1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1800" b="1">
                <a:solidFill>
                  <a:srgbClr val="a10869"/>
                </a:solidFill>
                <a:latin typeface="Calibri"/>
                <a:cs typeface="Calibri"/>
              </a:rPr>
              <a:t>Planning</a:t>
            </a:r>
          </a:p>
          <a:p>
            <a:pPr marL="342093" marR="0">
              <a:lnSpc>
                <a:spcPts val="16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a10869"/>
                </a:solidFill>
                <a:latin typeface="Calibri"/>
                <a:cs typeface="Calibri"/>
              </a:rPr>
              <a:t>Program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20886" y="2419280"/>
            <a:ext cx="6316169" cy="44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a10869"/>
                </a:solidFill>
                <a:latin typeface="DIHTJB+ArialMT"/>
                <a:cs typeface="DIHTJB+ArialMT"/>
              </a:rPr>
              <a:t>•</a:t>
            </a:r>
            <a:r>
              <a:rPr dirty="0" sz="2000" spc="1050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Severe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shortage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frontline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worker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320886" y="3059360"/>
            <a:ext cx="9469735" cy="44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a10869"/>
                </a:solidFill>
                <a:latin typeface="DIHTJB+ArialMT"/>
                <a:cs typeface="DIHTJB+ArialMT"/>
              </a:rPr>
              <a:t>•</a:t>
            </a:r>
            <a:r>
              <a:rPr dirty="0" sz="2000" spc="1050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Family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Planning</a:t>
            </a:r>
            <a:r>
              <a:rPr dirty="0" sz="3200" spc="-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information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almost</a:t>
            </a:r>
            <a:r>
              <a:rPr dirty="0" sz="3200" spc="-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doesn’t</a:t>
            </a:r>
            <a:r>
              <a:rPr dirty="0" sz="3200" spc="-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reach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men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320886" y="3699440"/>
            <a:ext cx="9437290" cy="14198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a10869"/>
                </a:solidFill>
                <a:latin typeface="DIHTJB+ArialMT"/>
                <a:cs typeface="DIHTJB+ArialMT"/>
              </a:rPr>
              <a:t>•</a:t>
            </a:r>
            <a:r>
              <a:rPr dirty="0" sz="2000" spc="1050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Use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modern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contraceptives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among</a:t>
            </a:r>
            <a:r>
              <a:rPr dirty="0" sz="3200" spc="-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adolescents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is</a:t>
            </a:r>
          </a:p>
          <a:p>
            <a:pPr marL="285750" marR="0">
              <a:lnSpc>
                <a:spcPts val="3200"/>
              </a:lnSpc>
              <a:spcBef>
                <a:spcPts val="64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much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lower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(43.7%)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compared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the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national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average</a:t>
            </a:r>
          </a:p>
          <a:p>
            <a:pPr marL="285750" marR="0">
              <a:lnSpc>
                <a:spcPts val="3200"/>
              </a:lnSpc>
              <a:spcBef>
                <a:spcPts val="689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(51.9%)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68927" y="6243042"/>
            <a:ext cx="1825981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50">
                <a:solidFill>
                  <a:srgbClr val="000000"/>
                </a:solidFill>
                <a:latin typeface="Calibri"/>
                <a:cs typeface="Calibri"/>
              </a:rPr>
              <a:t>www.share-netbangladesh.org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48050" y="588427"/>
            <a:ext cx="7263099" cy="135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FINDINGS</a:t>
            </a:r>
            <a:r>
              <a:rPr dirty="0" sz="5400" spc="-128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ABOUT</a:t>
            </a:r>
            <a:r>
              <a:rPr dirty="0" sz="5400" spc="-127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ACCESS</a:t>
            </a: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TO</a:t>
            </a:r>
            <a:r>
              <a:rPr dirty="0" sz="5400" spc="-128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INFORMATION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439553" y="1007991"/>
            <a:ext cx="1177193" cy="6883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a10869"/>
                </a:solidFill>
                <a:latin typeface="Calibri"/>
                <a:cs typeface="Calibri"/>
              </a:rPr>
              <a:t>Menstrual</a:t>
            </a:r>
          </a:p>
          <a:p>
            <a:pPr marL="0" marR="0">
              <a:lnSpc>
                <a:spcPts val="16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a10869"/>
                </a:solidFill>
                <a:latin typeface="Calibri"/>
                <a:cs typeface="Calibri"/>
              </a:rPr>
              <a:t>Regulation</a:t>
            </a:r>
          </a:p>
          <a:p>
            <a:pPr marL="0" marR="0">
              <a:lnSpc>
                <a:spcPts val="1659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a10869"/>
                </a:solidFill>
                <a:latin typeface="Calibri"/>
                <a:cs typeface="Calibri"/>
              </a:rPr>
              <a:t>Program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14824" y="2369536"/>
            <a:ext cx="9700231" cy="9321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a10869"/>
                </a:solidFill>
                <a:latin typeface="DIHTJB+ArialMT"/>
                <a:cs typeface="DIHTJB+ArialMT"/>
              </a:rPr>
              <a:t>•</a:t>
            </a:r>
            <a:r>
              <a:rPr dirty="0" sz="2000" spc="1050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Women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resort</a:t>
            </a:r>
            <a:r>
              <a:rPr dirty="0" sz="3200" spc="-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underground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unsafe</a:t>
            </a:r>
            <a:r>
              <a:rPr dirty="0" sz="3200" spc="-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abortion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because</a:t>
            </a:r>
          </a:p>
          <a:p>
            <a:pPr marL="285750" marR="0">
              <a:lnSpc>
                <a:spcPts val="3200"/>
              </a:lnSpc>
              <a:spcBef>
                <a:spcPts val="639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lack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information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14824" y="3497296"/>
            <a:ext cx="9823301" cy="9321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a10869"/>
                </a:solidFill>
                <a:latin typeface="DIHTJB+ArialMT"/>
                <a:cs typeface="DIHTJB+ArialMT"/>
              </a:rPr>
              <a:t>•</a:t>
            </a:r>
            <a:r>
              <a:rPr dirty="0" sz="2000" spc="1050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MRM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drugs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causes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increased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numbers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abortion</a:t>
            </a:r>
          </a:p>
          <a:p>
            <a:pPr marL="285750" marR="0">
              <a:lnSpc>
                <a:spcPts val="3200"/>
              </a:lnSpc>
              <a:spcBef>
                <a:spcPts val="639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complications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among</a:t>
            </a:r>
            <a:r>
              <a:rPr dirty="0" sz="3200" spc="-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both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married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and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unmarried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youth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14824" y="4625056"/>
            <a:ext cx="9413540" cy="9321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a10869"/>
                </a:solidFill>
                <a:latin typeface="DIHTJB+ArialMT"/>
                <a:cs typeface="DIHTJB+ArialMT"/>
              </a:rPr>
              <a:t>•</a:t>
            </a:r>
            <a:r>
              <a:rPr dirty="0" sz="2000" spc="1050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Incidence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abortion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among</a:t>
            </a:r>
            <a:r>
              <a:rPr dirty="0" sz="3200" spc="-7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unmarried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adolescents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is</a:t>
            </a:r>
          </a:p>
          <a:p>
            <a:pPr marL="285750" marR="0">
              <a:lnSpc>
                <a:spcPts val="3200"/>
              </a:lnSpc>
              <a:spcBef>
                <a:spcPts val="639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35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times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higher</a:t>
            </a:r>
            <a:r>
              <a:rPr dirty="0" sz="3200" spc="-7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than</a:t>
            </a:r>
            <a:r>
              <a:rPr dirty="0" sz="3200" spc="6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married</a:t>
            </a:r>
            <a:r>
              <a:rPr dirty="0" sz="3200" spc="-7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3200">
                <a:solidFill>
                  <a:srgbClr val="000000"/>
                </a:solidFill>
                <a:latin typeface="Calibri"/>
                <a:cs typeface="Calibri"/>
              </a:rPr>
              <a:t>adolescents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568927" y="6243042"/>
            <a:ext cx="1825981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50">
                <a:solidFill>
                  <a:srgbClr val="000000"/>
                </a:solidFill>
                <a:latin typeface="Calibri"/>
                <a:cs typeface="Calibri"/>
              </a:rPr>
              <a:t>www.share-netbangladesh.org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48050" y="588427"/>
            <a:ext cx="7263099" cy="135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400"/>
              </a:lnSpc>
              <a:spcBef>
                <a:spcPts val="0"/>
              </a:spcBef>
              <a:spcAft>
                <a:spcPts val="0"/>
              </a:spcAft>
            </a:pP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FINDINGS</a:t>
            </a:r>
            <a:r>
              <a:rPr dirty="0" sz="5400" spc="-128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ABOUT</a:t>
            </a:r>
            <a:r>
              <a:rPr dirty="0" sz="5400" spc="-127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ACCESS</a:t>
            </a:r>
          </a:p>
          <a:p>
            <a:pPr marL="0" marR="0">
              <a:lnSpc>
                <a:spcPts val="5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TO</a:t>
            </a:r>
            <a:r>
              <a:rPr dirty="0" sz="5400" spc="-128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5400">
                <a:solidFill>
                  <a:srgbClr val="a10869"/>
                </a:solidFill>
                <a:latin typeface="Calibri"/>
                <a:cs typeface="Calibri"/>
              </a:rPr>
              <a:t>INFORMATION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071657" y="1465441"/>
            <a:ext cx="1211572" cy="477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a10869"/>
                </a:solidFill>
                <a:latin typeface="Calibri"/>
                <a:cs typeface="Calibri"/>
              </a:rPr>
              <a:t>Adolescent</a:t>
            </a:r>
          </a:p>
          <a:p>
            <a:pPr marL="211664" marR="0">
              <a:lnSpc>
                <a:spcPts val="166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a10869"/>
                </a:solidFill>
                <a:latin typeface="Calibri"/>
                <a:cs typeface="Calibri"/>
              </a:rPr>
              <a:t>Health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14900" y="2339027"/>
            <a:ext cx="9138853" cy="850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a10869"/>
                </a:solidFill>
                <a:latin typeface="DIHTJB+ArialMT"/>
                <a:cs typeface="DIHTJB+ArialMT"/>
              </a:rPr>
              <a:t>•</a:t>
            </a:r>
            <a:r>
              <a:rPr dirty="0" sz="2000" spc="1050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Only</a:t>
            </a:r>
            <a:r>
              <a:rPr dirty="0" sz="2800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 b="1">
                <a:solidFill>
                  <a:srgbClr val="000000"/>
                </a:solidFill>
                <a:latin typeface="Calibri"/>
                <a:cs typeface="Calibri"/>
              </a:rPr>
              <a:t>7.23%</a:t>
            </a:r>
            <a:r>
              <a:rPr dirty="0" sz="2800" spc="-64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 b="1">
                <a:solidFill>
                  <a:srgbClr val="000000"/>
                </a:solidFill>
                <a:latin typeface="Calibri"/>
                <a:cs typeface="Calibri"/>
              </a:rPr>
              <a:t>girls</a:t>
            </a:r>
            <a:r>
              <a:rPr dirty="0" sz="2800" spc="-31" b="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first</a:t>
            </a:r>
            <a:r>
              <a:rPr dirty="0" sz="2800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heard</a:t>
            </a:r>
            <a:r>
              <a:rPr dirty="0" sz="28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about</a:t>
            </a:r>
            <a:r>
              <a:rPr dirty="0" sz="2800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menstruation</a:t>
            </a:r>
            <a:r>
              <a:rPr dirty="0" sz="28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from</a:t>
            </a:r>
            <a:r>
              <a:rPr dirty="0" sz="2800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formal</a:t>
            </a:r>
          </a:p>
          <a:p>
            <a:pPr marL="285750" marR="0">
              <a:lnSpc>
                <a:spcPts val="2800"/>
              </a:lnSpc>
              <a:spcBef>
                <a:spcPts val="795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sources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14900" y="3404608"/>
            <a:ext cx="9667378" cy="850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a10869"/>
                </a:solidFill>
                <a:latin typeface="DIHTJB+ArialMT"/>
                <a:cs typeface="DIHTJB+ArialMT"/>
              </a:rPr>
              <a:t>•</a:t>
            </a:r>
            <a:r>
              <a:rPr dirty="0" sz="2000" spc="1050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Nearly</a:t>
            </a:r>
            <a:r>
              <a:rPr dirty="0" sz="2800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one-fourth</a:t>
            </a:r>
            <a:r>
              <a:rPr dirty="0" sz="28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dirty="0" sz="28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respondents</a:t>
            </a:r>
            <a:r>
              <a:rPr dirty="0" sz="2800" spc="-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reached</a:t>
            </a:r>
            <a:r>
              <a:rPr dirty="0" sz="28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at</a:t>
            </a:r>
            <a:r>
              <a:rPr dirty="0" sz="2800" spc="-6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menarche</a:t>
            </a:r>
            <a:r>
              <a:rPr dirty="0" sz="28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without</a:t>
            </a:r>
          </a:p>
          <a:p>
            <a:pPr marL="285750" marR="0">
              <a:lnSpc>
                <a:spcPts val="2800"/>
              </a:lnSpc>
              <a:spcBef>
                <a:spcPts val="795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any</a:t>
            </a:r>
            <a:r>
              <a:rPr dirty="0" sz="2800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prior</a:t>
            </a:r>
            <a:r>
              <a:rPr dirty="0" sz="2800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information</a:t>
            </a:r>
            <a:r>
              <a:rPr dirty="0" sz="28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about</a:t>
            </a:r>
            <a:r>
              <a:rPr dirty="0" sz="2800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menstrual</a:t>
            </a:r>
            <a:r>
              <a:rPr dirty="0" sz="28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hygiene</a:t>
            </a:r>
            <a:r>
              <a:rPr dirty="0" sz="28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management.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214900" y="4470189"/>
            <a:ext cx="8410130" cy="393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a10869"/>
                </a:solidFill>
                <a:latin typeface="DIHTJB+ArialMT"/>
                <a:cs typeface="DIHTJB+ArialMT"/>
              </a:rPr>
              <a:t>•</a:t>
            </a:r>
            <a:r>
              <a:rPr dirty="0" sz="2000" spc="1050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Adolescent</a:t>
            </a:r>
            <a:r>
              <a:rPr dirty="0" sz="2800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friendly</a:t>
            </a:r>
            <a:r>
              <a:rPr dirty="0" sz="2800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health</a:t>
            </a:r>
            <a:r>
              <a:rPr dirty="0" sz="28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corners</a:t>
            </a:r>
            <a:r>
              <a:rPr dirty="0" sz="2800" spc="-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2800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poorly</a:t>
            </a:r>
            <a:r>
              <a:rPr dirty="0" sz="2800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equipped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214900" y="5079179"/>
            <a:ext cx="8896929" cy="850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a10869"/>
                </a:solidFill>
                <a:latin typeface="DIHTJB+ArialMT"/>
                <a:cs typeface="DIHTJB+ArialMT"/>
              </a:rPr>
              <a:t>•</a:t>
            </a:r>
            <a:r>
              <a:rPr dirty="0" sz="2000" spc="1050">
                <a:solidFill>
                  <a:srgbClr val="a10869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Call</a:t>
            </a:r>
            <a:r>
              <a:rPr dirty="0" sz="2800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centers</a:t>
            </a:r>
            <a:r>
              <a:rPr dirty="0" sz="2800" spc="-6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are</a:t>
            </a:r>
            <a:r>
              <a:rPr dirty="0" sz="2800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yet</a:t>
            </a:r>
            <a:r>
              <a:rPr dirty="0" sz="2800" spc="-6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2800" spc="-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equip</a:t>
            </a:r>
            <a:r>
              <a:rPr dirty="0" sz="28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to</a:t>
            </a:r>
            <a:r>
              <a:rPr dirty="0" sz="2800" spc="-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provide</a:t>
            </a:r>
            <a:r>
              <a:rPr dirty="0" sz="28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SRH</a:t>
            </a:r>
            <a:r>
              <a:rPr dirty="0" sz="2800" spc="-6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information</a:t>
            </a:r>
            <a:r>
              <a:rPr dirty="0" sz="28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to</a:t>
            </a:r>
          </a:p>
          <a:p>
            <a:pPr marL="285750" marR="0">
              <a:lnSpc>
                <a:spcPts val="2800"/>
              </a:lnSpc>
              <a:spcBef>
                <a:spcPts val="795"/>
              </a:spcBef>
              <a:spcAft>
                <a:spcPts val="0"/>
              </a:spcAft>
            </a:pP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unmarried</a:t>
            </a:r>
            <a:r>
              <a:rPr dirty="0" sz="2800" spc="-6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800">
                <a:solidFill>
                  <a:srgbClr val="000000"/>
                </a:solidFill>
                <a:latin typeface="Calibri"/>
                <a:cs typeface="Calibri"/>
              </a:rPr>
              <a:t>adolescents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68927" y="6243042"/>
            <a:ext cx="1825981" cy="171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50">
                <a:solidFill>
                  <a:srgbClr val="000000"/>
                </a:solidFill>
                <a:latin typeface="Calibri"/>
                <a:cs typeface="Calibri"/>
              </a:rPr>
              <a:t>www.share-netbangladesh.org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2022-10-04T05:17:47-05:00</dcterms:modified>
</cp:coreProperties>
</file>