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000000"/>
          </p15:clr>
        </p15:guide>
        <p15:guide id="2" pos="3864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41B20C-1D1C-4051-8BDC-CB7A86D1F93C}">
  <a:tblStyle styleId="{D641B20C-1D1C-4051-8BDC-CB7A86D1F93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7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69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1115359" y="-796335"/>
            <a:ext cx="6903931" cy="6849803"/>
          </a:xfrm>
          <a:prstGeom prst="ellipse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971071" y="4083358"/>
            <a:ext cx="4021394" cy="128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971071" y="2113269"/>
            <a:ext cx="4021394" cy="183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1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86" name="Google Shape;86;p11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www.share-netinternational.org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2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97" name="Google Shape;97;p12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2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3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08" name="Google Shape;108;p13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359244" y="2382354"/>
            <a:ext cx="4447476" cy="1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4"/>
          <p:cNvGrpSpPr/>
          <p:nvPr/>
        </p:nvGrpSpPr>
        <p:grpSpPr>
          <a:xfrm>
            <a:off x="-925605" y="-2364446"/>
            <a:ext cx="10041029" cy="8610389"/>
            <a:chOff x="423457" y="88179"/>
            <a:chExt cx="2377059" cy="2038377"/>
          </a:xfrm>
        </p:grpSpPr>
        <p:sp>
          <p:nvSpPr>
            <p:cNvPr id="119" name="Google Shape;119;p14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927713" y="1242581"/>
            <a:ext cx="3578212" cy="22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15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29" name="Google Shape;129;p15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16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41" name="Google Shape;141;p16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6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53" name="Google Shape;153;p17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8" name="Google Shape;158;p17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165" name="Google Shape;165;p18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8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www.share-netinternational.org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-2606533" y="-2480185"/>
            <a:ext cx="8572641" cy="850543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90135" y="899698"/>
            <a:ext cx="3542714" cy="87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">
  <p:cSld name="Vis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 rot="286817">
            <a:off x="890730" y="-1074920"/>
            <a:ext cx="10259879" cy="8798055"/>
            <a:chOff x="423457" y="88179"/>
            <a:chExt cx="2377059" cy="2038377"/>
          </a:xfrm>
        </p:grpSpPr>
        <p:sp>
          <p:nvSpPr>
            <p:cNvPr id="20" name="Google Shape;20;p4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572500" y="107631"/>
            <a:ext cx="2620526" cy="163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775726" y="1886083"/>
            <a:ext cx="4673431" cy="326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">
  <p:cSld name="Miss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5"/>
          <p:cNvGrpSpPr/>
          <p:nvPr/>
        </p:nvGrpSpPr>
        <p:grpSpPr>
          <a:xfrm rot="-523451" flipH="1">
            <a:off x="777026" y="-1054750"/>
            <a:ext cx="10259878" cy="8798055"/>
            <a:chOff x="423457" y="88179"/>
            <a:chExt cx="2377059" cy="2038377"/>
          </a:xfrm>
        </p:grpSpPr>
        <p:sp>
          <p:nvSpPr>
            <p:cNvPr id="32" name="Google Shape;32;p5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162" y="107631"/>
            <a:ext cx="2620526" cy="163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477804" y="1887233"/>
            <a:ext cx="4673431" cy="326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987823" y="1885951"/>
            <a:ext cx="8545911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6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45" name="Google Shape;45;p6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6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9788" y="1553497"/>
            <a:ext cx="3932237" cy="10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5080224" y="-2844238"/>
            <a:ext cx="8864973" cy="8795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9788" y="2871018"/>
            <a:ext cx="3932237" cy="172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911601" y="2843212"/>
            <a:ext cx="393223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>
            <a:spLocks noGrp="1"/>
          </p:cNvSpPr>
          <p:nvPr>
            <p:ph type="body" idx="1"/>
          </p:nvPr>
        </p:nvSpPr>
        <p:spPr>
          <a:xfrm>
            <a:off x="6431372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body" idx="2"/>
          </p:nvPr>
        </p:nvSpPr>
        <p:spPr>
          <a:xfrm>
            <a:off x="1205701" y="1718016"/>
            <a:ext cx="4569542" cy="4427691"/>
          </a:xfrm>
          <a:prstGeom prst="ellipse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 b="1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 rot="9766910">
            <a:off x="20003" y="378986"/>
            <a:ext cx="1786097" cy="1531615"/>
            <a:chOff x="423457" y="88179"/>
            <a:chExt cx="2377059" cy="2038377"/>
          </a:xfrm>
        </p:grpSpPr>
        <p:sp>
          <p:nvSpPr>
            <p:cNvPr id="64" name="Google Shape;64;p9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aption">
  <p:cSld name="Imag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14454" y="2362070"/>
            <a:ext cx="4229834" cy="201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2000"/>
              <a:buNone/>
              <a:defRPr sz="2000">
                <a:solidFill>
                  <a:srgbClr val="BE88A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800"/>
              <a:buNone/>
              <a:defRPr sz="1800">
                <a:solidFill>
                  <a:srgbClr val="BE88A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8A0"/>
              </a:buClr>
              <a:buSzPts val="1600"/>
              <a:buNone/>
              <a:defRPr sz="1600">
                <a:solidFill>
                  <a:srgbClr val="BE88A0"/>
                </a:solidFill>
              </a:defRPr>
            </a:lvl9pPr>
          </a:lstStyle>
          <a:p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-976365" y="-3135971"/>
            <a:ext cx="11654498" cy="9993971"/>
            <a:chOff x="423457" y="88179"/>
            <a:chExt cx="2377059" cy="2038377"/>
          </a:xfrm>
        </p:grpSpPr>
        <p:sp>
          <p:nvSpPr>
            <p:cNvPr id="74" name="Google Shape;74;p10"/>
            <p:cNvSpPr/>
            <p:nvPr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 rot="-1779310">
              <a:off x="1763432" y="608505"/>
              <a:ext cx="467236" cy="1657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-278452" y="-873414"/>
            <a:ext cx="6003958" cy="6055014"/>
          </a:xfrm>
          <a:prstGeom prst="ellipse">
            <a:avLst/>
          </a:prstGeom>
          <a:noFill/>
          <a:ln>
            <a:noFill/>
          </a:ln>
        </p:spPr>
      </p:sp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/>
        </p:nvSpPr>
        <p:spPr>
          <a:xfrm>
            <a:off x="477488" y="6172519"/>
            <a:ext cx="18726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www.share-netbangladesh.org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6443132" y="5575617"/>
            <a:ext cx="1030150" cy="10263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6537752" y="1687017"/>
            <a:ext cx="5059045" cy="248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br>
              <a:rPr lang="en-GB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Puberty Crisis: </a:t>
            </a:r>
            <a:r>
              <a:rPr lang="en-GB" sz="20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 Qualitative Study on Sex Education and Contraceptive Knowledge  among Unmarried Female Adolescents in Rural Area of </a:t>
            </a:r>
            <a:r>
              <a:rPr lang="en-GB" sz="2000" b="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Sunamganj</a:t>
            </a:r>
            <a:r>
              <a:rPr lang="en-GB" sz="20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Bangladesh</a:t>
            </a:r>
            <a:endParaRPr sz="20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6035230" y="1687017"/>
            <a:ext cx="634685" cy="634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2822001" y="6010311"/>
            <a:ext cx="516817" cy="516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1"/>
          </p:nvPr>
        </p:nvSpPr>
        <p:spPr>
          <a:xfrm>
            <a:off x="8430052" y="4882515"/>
            <a:ext cx="3166745" cy="138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50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None/>
            </a:pPr>
            <a:r>
              <a:rPr lang="en-GB" sz="20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Prepared and presented by </a:t>
            </a:r>
            <a:endParaRPr sz="20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sz="2800" b="1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Taspia</a:t>
            </a:r>
            <a:r>
              <a:rPr lang="en-GB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Mohammed Marina</a:t>
            </a:r>
            <a:endParaRPr sz="20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40000"/>
              <a:buNone/>
            </a:pPr>
            <a:r>
              <a:rPr lang="en-GB" sz="20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Research Fellow, Share-Net Bangladesh</a:t>
            </a:r>
            <a:endParaRPr sz="20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40000"/>
              <a:buNone/>
            </a:pPr>
            <a:r>
              <a:rPr lang="en-GB" sz="20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MSS Student, Department of Anthropology, Shahjalal University of Science and Technology, Sylhet</a:t>
            </a:r>
            <a:endParaRPr sz="20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00000"/>
              <a:buNone/>
            </a:pPr>
            <a:endParaRPr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00000"/>
              <a:buNone/>
            </a:pPr>
            <a:endParaRPr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2178575" y="4322217"/>
            <a:ext cx="1033633" cy="1033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407180" y="728804"/>
            <a:ext cx="1124096" cy="1127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1" descr="WhatsApp Image 2022-09-13 at 2.31.56 PM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98887" y="544992"/>
            <a:ext cx="5259705" cy="525970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76068E-4244-B465-7967-907F0440D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823" y="589280"/>
            <a:ext cx="3968633" cy="1406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>
            <a:spLocks noGrp="1"/>
          </p:cNvSpPr>
          <p:nvPr>
            <p:ph type="title"/>
          </p:nvPr>
        </p:nvSpPr>
        <p:spPr>
          <a:xfrm>
            <a:off x="1097266" y="700205"/>
            <a:ext cx="5221565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3600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Recommendations</a:t>
            </a:r>
            <a:endParaRPr sz="3600" b="1" dirty="0">
              <a:solidFill>
                <a:schemeClr val="accent5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15" name="Google Shape;315;p30"/>
          <p:cNvSpPr txBox="1">
            <a:spLocks noGrp="1"/>
          </p:cNvSpPr>
          <p:nvPr>
            <p:ph type="body" idx="1"/>
          </p:nvPr>
        </p:nvSpPr>
        <p:spPr>
          <a:xfrm>
            <a:off x="1636484" y="1277432"/>
            <a:ext cx="9983430" cy="442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endParaRPr sz="24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r>
              <a:rPr lang="en-GB" sz="24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Urgent Interventions</a:t>
            </a:r>
            <a:endParaRPr sz="24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Increase SRH programs for the target group through CBOs and NGOs by MOHFW.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National policy for the educational institutes.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953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Evidence-based and elaborate curriculum into NCTB by MOE.</a:t>
            </a:r>
            <a:endParaRPr sz="2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52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r>
              <a:rPr lang="en-GB" sz="24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Long-term Interventions</a:t>
            </a:r>
            <a:endParaRPr sz="24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381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Workshops, door-to-door visit, leaflets, urgent sessions for the target group and guardians by NGOs and CBOs.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381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M&amp;E Interventions of the programs.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381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Teacher Training by NTTI.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381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Strengtheing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Self esteem, consciousness and participation in the programs of the unmarried adolescent girls of rural areas.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5905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</a:pPr>
            <a:endParaRPr sz="24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1474828" y="817588"/>
            <a:ext cx="5129724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1;p22">
            <a:extLst>
              <a:ext uri="{FF2B5EF4-FFF2-40B4-BE49-F238E27FC236}">
                <a16:creationId xmlns:a16="http://schemas.microsoft.com/office/drawing/2014/main" id="{81DEEB8B-19E2-0A19-AB9B-9CF6B15861DF}"/>
              </a:ext>
            </a:extLst>
          </p:cNvPr>
          <p:cNvSpPr/>
          <p:nvPr/>
        </p:nvSpPr>
        <p:spPr>
          <a:xfrm>
            <a:off x="243173" y="3995496"/>
            <a:ext cx="1184763" cy="118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2;p22">
            <a:extLst>
              <a:ext uri="{FF2B5EF4-FFF2-40B4-BE49-F238E27FC236}">
                <a16:creationId xmlns:a16="http://schemas.microsoft.com/office/drawing/2014/main" id="{D14D6FBA-1B25-42F5-3CBF-9D5E0ADE90CB}"/>
              </a:ext>
            </a:extLst>
          </p:cNvPr>
          <p:cNvSpPr/>
          <p:nvPr/>
        </p:nvSpPr>
        <p:spPr>
          <a:xfrm>
            <a:off x="10677476" y="4577158"/>
            <a:ext cx="942438" cy="9424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3;p22">
            <a:extLst>
              <a:ext uri="{FF2B5EF4-FFF2-40B4-BE49-F238E27FC236}">
                <a16:creationId xmlns:a16="http://schemas.microsoft.com/office/drawing/2014/main" id="{994262AF-0943-E42F-28EB-CA0725CB5A5D}"/>
              </a:ext>
            </a:extLst>
          </p:cNvPr>
          <p:cNvSpPr/>
          <p:nvPr/>
        </p:nvSpPr>
        <p:spPr>
          <a:xfrm>
            <a:off x="8089113" y="1001103"/>
            <a:ext cx="492849" cy="4928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22">
            <a:extLst>
              <a:ext uri="{FF2B5EF4-FFF2-40B4-BE49-F238E27FC236}">
                <a16:creationId xmlns:a16="http://schemas.microsoft.com/office/drawing/2014/main" id="{574EA369-611D-9178-DCE4-87522E0DF7C4}"/>
              </a:ext>
            </a:extLst>
          </p:cNvPr>
          <p:cNvSpPr/>
          <p:nvPr/>
        </p:nvSpPr>
        <p:spPr>
          <a:xfrm>
            <a:off x="8763240" y="168517"/>
            <a:ext cx="708339" cy="7083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/>
          <p:nvPr/>
        </p:nvSpPr>
        <p:spPr>
          <a:xfrm rot="20957486">
            <a:off x="-1334099" y="-1194395"/>
            <a:ext cx="3269887" cy="3269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940221" y="2607706"/>
            <a:ext cx="10387758" cy="181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 sz="20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“Our parents or the teachers don’t explain those things to us. I think they probably think that the more we would know, the more we would be interested in having sex.” </a:t>
            </a:r>
            <a:b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(IDI_16_adolescent_girl_sunamganj </a:t>
            </a:r>
            <a:r>
              <a:rPr lang="en-GB" sz="2000" dirty="0" err="1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Sadar</a:t>
            </a: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)”</a:t>
            </a:r>
            <a:br>
              <a:rPr lang="en-GB" sz="20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br>
              <a:rPr lang="en-GB" sz="20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GB" sz="44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Thank You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38" name="Google Shape;338;p31"/>
          <p:cNvSpPr/>
          <p:nvPr/>
        </p:nvSpPr>
        <p:spPr>
          <a:xfrm>
            <a:off x="10720682" y="5698420"/>
            <a:ext cx="365932" cy="3659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/>
          <p:nvPr/>
        </p:nvSpPr>
        <p:spPr>
          <a:xfrm>
            <a:off x="9751820" y="4410207"/>
            <a:ext cx="533136" cy="533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1"/>
          <p:cNvSpPr/>
          <p:nvPr/>
        </p:nvSpPr>
        <p:spPr>
          <a:xfrm>
            <a:off x="8014138" y="4806480"/>
            <a:ext cx="728055" cy="728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1;p22">
            <a:extLst>
              <a:ext uri="{FF2B5EF4-FFF2-40B4-BE49-F238E27FC236}">
                <a16:creationId xmlns:a16="http://schemas.microsoft.com/office/drawing/2014/main" id="{CC8F451F-56C4-182C-B384-75F554EED35C}"/>
              </a:ext>
            </a:extLst>
          </p:cNvPr>
          <p:cNvSpPr/>
          <p:nvPr/>
        </p:nvSpPr>
        <p:spPr>
          <a:xfrm>
            <a:off x="7800172" y="745280"/>
            <a:ext cx="1155986" cy="11559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 r="43077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498859" y="1284418"/>
            <a:ext cx="3542714" cy="87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CONTENTS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6352289" y="755533"/>
            <a:ext cx="634685" cy="634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6345289" y="1867464"/>
            <a:ext cx="677961" cy="677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6330651" y="2936151"/>
            <a:ext cx="677961" cy="6779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6315462" y="4048098"/>
            <a:ext cx="708339" cy="7083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6294139" y="5190424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7124648" y="620777"/>
            <a:ext cx="3538663" cy="95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Background</a:t>
            </a:r>
            <a:br>
              <a:rPr lang="en-GB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situation analysis of sex education and contraceptive knowledge of unmarried adolescent girls in the rural areas of Bangladesh.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7124647" y="1867464"/>
            <a:ext cx="3538663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Objective of the study</a:t>
            </a:r>
            <a:br>
              <a:rPr lang="en-GB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Purpose, and the importance of the study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7124648" y="2844671"/>
            <a:ext cx="3538662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Methods</a:t>
            </a:r>
            <a:br>
              <a:rPr lang="en-GB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Details on target population selection, methodological tools used and other considerations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7124648" y="3986996"/>
            <a:ext cx="353866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Study Findings and Discussions</a:t>
            </a:r>
            <a:br>
              <a:rPr lang="en-GB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GB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Study results and analysis of the implication of the results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7124647" y="5281141"/>
            <a:ext cx="3185652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Recommendations</a:t>
            </a:r>
            <a:br>
              <a:rPr lang="en-GB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211" name="Google Shape;211;p22" descr="WhatsApp Image 2022-09-13 at 12.30.06 PM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0510" y="359274"/>
            <a:ext cx="5627352" cy="5627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1987824" y="697027"/>
            <a:ext cx="4553653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600" b="1" dirty="0">
                <a:solidFill>
                  <a:schemeClr val="accent4"/>
                </a:solidFill>
              </a:rPr>
              <a:t>Background Analysis</a:t>
            </a:r>
            <a:endParaRPr sz="3600" b="1" dirty="0">
              <a:solidFill>
                <a:schemeClr val="accent4"/>
              </a:solidFill>
            </a:endParaRPr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1424716" y="1552427"/>
            <a:ext cx="10002218" cy="442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23%</a:t>
            </a: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of total </a:t>
            </a:r>
            <a:r>
              <a:rPr lang="en-GB" sz="20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poulation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are adolescents (BBS, Population Census 2011).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 official National strategy for adolescent health 2017-2030, sex education and contraceptive knowledge is</a:t>
            </a:r>
            <a:r>
              <a:rPr lang="en-GB" sz="20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crucial for Bangladesh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Still, adolescents are </a:t>
            </a: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poorly Informed about sex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and contraception (IPPF,2009)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Unmarried adolescent girls from rural areas</a:t>
            </a: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are the </a:t>
            </a: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least informed</a:t>
            </a: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about sex and contraception. (Rashid,2020).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Premarital pregnancy, unwanted abortion or sexual violence</a:t>
            </a: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(Hossain, B. S., </a:t>
            </a:r>
            <a:r>
              <a:rPr lang="en-GB" sz="20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Korishi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R., &amp; </a:t>
            </a:r>
            <a:r>
              <a:rPr lang="en-GB" sz="20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Molla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K. 2022).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Urgent need to explore </a:t>
            </a:r>
            <a:r>
              <a:rPr lang="en-GB" sz="20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existing sex education and contraceptive knowledge</a:t>
            </a: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of the target group.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9116588" y="5532905"/>
            <a:ext cx="634685" cy="634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3065875" y="6174207"/>
            <a:ext cx="943418" cy="943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11258122" y="-267012"/>
            <a:ext cx="1142326" cy="114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11254154" y="2379204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1987824" y="690410"/>
            <a:ext cx="3343831" cy="6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3600" dirty="0"/>
              <a:t>Study Objective</a:t>
            </a:r>
            <a:endParaRPr sz="3600" dirty="0"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1015310" y="1667394"/>
            <a:ext cx="10136087" cy="267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</a:pPr>
            <a:r>
              <a:rPr lang="en-GB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Broad Objective</a:t>
            </a:r>
            <a:endParaRPr sz="28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 panose="020B0604020202020204" pitchFamily="34" charset="0"/>
              <a:buChar char="•"/>
            </a:pP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628650" lvl="1" indent="-171450">
              <a:spcBef>
                <a:spcPts val="0"/>
              </a:spcBef>
              <a:buClr>
                <a:schemeClr val="accent6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broad objective of this study is to know the extent of sex education and contraceptive knowledge provided to adolescent girls in rural areas of the </a:t>
            </a:r>
            <a:r>
              <a:rPr lang="en-GB" sz="20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Sunamganj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district. 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</a:pPr>
            <a:endParaRPr sz="2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</a:pPr>
            <a:r>
              <a:rPr lang="en-GB" sz="28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Specific Objectives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</a:pP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742950" lvl="1" indent="-285750">
              <a:spcBef>
                <a:spcPts val="0"/>
              </a:spcBef>
              <a:buClr>
                <a:schemeClr val="accent6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To identify the existing sex education and  contraceptive knowledge among  unmarried adolescent girls.</a:t>
            </a:r>
          </a:p>
          <a:p>
            <a:pPr marL="742950" lvl="1" indent="-285750">
              <a:spcBef>
                <a:spcPts val="0"/>
              </a:spcBef>
              <a:buClr>
                <a:schemeClr val="accent6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To understand the sociocultural perspective of unmarried adolescent girls  towards sex education contraceptive knowledge in rural areas of </a:t>
            </a:r>
            <a:r>
              <a:rPr lang="en-GB" sz="2000" dirty="0" err="1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Sunamganj</a:t>
            </a: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</a:p>
          <a:p>
            <a:pPr marL="742950" lvl="1" indent="-285750">
              <a:spcBef>
                <a:spcPts val="0"/>
              </a:spcBef>
              <a:buClr>
                <a:schemeClr val="accent6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To explore the role and perception of knowledge providers (local guardians, teachers, and community-based organizations service providers) in ensuring access to sexual health and contraceptive knowledge for unmarried adolescent girls.</a:t>
            </a:r>
            <a:endParaRPr sz="20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" name="Google Shape;174;p2">
            <a:extLst>
              <a:ext uri="{FF2B5EF4-FFF2-40B4-BE49-F238E27FC236}">
                <a16:creationId xmlns:a16="http://schemas.microsoft.com/office/drawing/2014/main" id="{C968628D-5594-2519-4CA2-75A3938A5F4F}"/>
              </a:ext>
            </a:extLst>
          </p:cNvPr>
          <p:cNvSpPr/>
          <p:nvPr/>
        </p:nvSpPr>
        <p:spPr>
          <a:xfrm>
            <a:off x="9305599" y="242642"/>
            <a:ext cx="977589" cy="977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5;p2">
            <a:extLst>
              <a:ext uri="{FF2B5EF4-FFF2-40B4-BE49-F238E27FC236}">
                <a16:creationId xmlns:a16="http://schemas.microsoft.com/office/drawing/2014/main" id="{77DAE145-3AC0-F1E9-DBFB-371778734A1F}"/>
              </a:ext>
            </a:extLst>
          </p:cNvPr>
          <p:cNvSpPr/>
          <p:nvPr/>
        </p:nvSpPr>
        <p:spPr>
          <a:xfrm>
            <a:off x="-162205" y="5058122"/>
            <a:ext cx="677961" cy="677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6;p2">
            <a:extLst>
              <a:ext uri="{FF2B5EF4-FFF2-40B4-BE49-F238E27FC236}">
                <a16:creationId xmlns:a16="http://schemas.microsoft.com/office/drawing/2014/main" id="{97759856-191E-A66A-C4B1-A3DBECF6E115}"/>
              </a:ext>
            </a:extLst>
          </p:cNvPr>
          <p:cNvSpPr/>
          <p:nvPr/>
        </p:nvSpPr>
        <p:spPr>
          <a:xfrm>
            <a:off x="11019856" y="4303172"/>
            <a:ext cx="972622" cy="972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77;p2">
            <a:extLst>
              <a:ext uri="{FF2B5EF4-FFF2-40B4-BE49-F238E27FC236}">
                <a16:creationId xmlns:a16="http://schemas.microsoft.com/office/drawing/2014/main" id="{1175D455-D8A5-BCF4-753C-BBD492123EF6}"/>
              </a:ext>
            </a:extLst>
          </p:cNvPr>
          <p:cNvSpPr/>
          <p:nvPr/>
        </p:nvSpPr>
        <p:spPr>
          <a:xfrm>
            <a:off x="6345622" y="6189785"/>
            <a:ext cx="1504696" cy="15046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1878330" y="545465"/>
            <a:ext cx="3128010" cy="55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3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Methodology</a:t>
            </a:r>
            <a:endParaRPr sz="3600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graphicFrame>
        <p:nvGraphicFramePr>
          <p:cNvPr id="237" name="Google Shape;237;p25"/>
          <p:cNvGraphicFramePr/>
          <p:nvPr>
            <p:extLst>
              <p:ext uri="{D42A27DB-BD31-4B8C-83A1-F6EECF244321}">
                <p14:modId xmlns:p14="http://schemas.microsoft.com/office/powerpoint/2010/main" val="2360907742"/>
              </p:ext>
            </p:extLst>
          </p:nvPr>
        </p:nvGraphicFramePr>
        <p:xfrm>
          <a:off x="331470" y="3027045"/>
          <a:ext cx="5564500" cy="3106664"/>
        </p:xfrm>
        <a:graphic>
          <a:graphicData uri="http://schemas.openxmlformats.org/drawingml/2006/table">
            <a:tbl>
              <a:tblPr firstRow="1" bandRow="1">
                <a:noFill/>
                <a:tableStyleId>{D641B20C-1D1C-4051-8BDC-CB7A86D1F93C}</a:tableStyleId>
              </a:tblPr>
              <a:tblGrid>
                <a:gridCol w="11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Methods</a:t>
                      </a:r>
                      <a:endParaRPr sz="1555" b="1" u="none" strike="noStrike" cap="non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0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RespondentCategory</a:t>
                      </a:r>
                      <a:endParaRPr sz="1555" b="1" u="none" strike="noStrike" cap="none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08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Numberofrespondent</a:t>
                      </a:r>
                      <a:endParaRPr sz="1555" b="1" u="none" strike="noStrike" cap="none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08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 </a:t>
                      </a:r>
                      <a:r>
                        <a:rPr lang="en-GB" sz="1555" b="1" u="none" strike="noStrike" cap="none" dirty="0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IDI</a:t>
                      </a:r>
                      <a:endParaRPr sz="1555" b="1" u="none" strike="noStrike" cap="none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Unmarried Adolescent Girls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15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endParaRPr sz="1555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Guardian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6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endParaRPr sz="1555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Teacher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6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endParaRPr sz="1555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CBOs service providers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3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FGD</a:t>
                      </a:r>
                      <a:endParaRPr sz="1555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Unmarried Adolescent Girls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3 FGD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u="none" strike="noStrike" cap="none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endParaRPr sz="1555" u="none" strike="noStrike" cap="none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Total</a:t>
                      </a:r>
                      <a:endParaRPr sz="1555" b="1" u="none" strike="noStrike" cap="none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5"/>
                        <a:buFont typeface="Arial"/>
                        <a:buNone/>
                      </a:pPr>
                      <a:r>
                        <a:rPr lang="en-GB" sz="1555" b="1" u="none" strike="noStrike" cap="none" dirty="0">
                          <a:solidFill>
                            <a:srgbClr val="A00869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30</a:t>
                      </a:r>
                      <a:endParaRPr sz="1555" b="1" u="none" strike="noStrike" cap="none" dirty="0">
                        <a:solidFill>
                          <a:srgbClr val="A00869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8" name="Google Shape;238;p25"/>
          <p:cNvSpPr txBox="1"/>
          <p:nvPr/>
        </p:nvSpPr>
        <p:spPr>
          <a:xfrm>
            <a:off x="331470" y="2653665"/>
            <a:ext cx="2921000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5" b="1" i="0" u="none" strike="noStrike" cap="none" dirty="0">
                <a:solidFill>
                  <a:srgbClr val="A0086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Primary Sources</a:t>
            </a:r>
            <a:endParaRPr sz="1555" b="1" i="0" u="none" strike="noStrike" cap="none" dirty="0">
              <a:solidFill>
                <a:srgbClr val="A00869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289299" y="371157"/>
            <a:ext cx="1588135" cy="1632585"/>
          </a:xfrm>
          <a:custGeom>
            <a:avLst/>
            <a:gdLst/>
            <a:ahLst/>
            <a:cxnLst/>
            <a:rect l="l" t="t" r="r" b="b"/>
            <a:pathLst>
              <a:path w="2501" h="2571" extrusionOk="0">
                <a:moveTo>
                  <a:pt x="2500" y="929"/>
                </a:moveTo>
                <a:lnTo>
                  <a:pt x="2500" y="855"/>
                </a:lnTo>
                <a:lnTo>
                  <a:pt x="2493" y="780"/>
                </a:lnTo>
                <a:lnTo>
                  <a:pt x="2480" y="705"/>
                </a:lnTo>
                <a:lnTo>
                  <a:pt x="2460" y="630"/>
                </a:lnTo>
                <a:lnTo>
                  <a:pt x="2434" y="557"/>
                </a:lnTo>
                <a:lnTo>
                  <a:pt x="2403" y="488"/>
                </a:lnTo>
                <a:lnTo>
                  <a:pt x="2366" y="423"/>
                </a:lnTo>
                <a:lnTo>
                  <a:pt x="2324" y="361"/>
                </a:lnTo>
                <a:lnTo>
                  <a:pt x="2278" y="304"/>
                </a:lnTo>
                <a:lnTo>
                  <a:pt x="2227" y="251"/>
                </a:lnTo>
                <a:lnTo>
                  <a:pt x="2173" y="202"/>
                </a:lnTo>
                <a:lnTo>
                  <a:pt x="2115" y="159"/>
                </a:lnTo>
                <a:lnTo>
                  <a:pt x="2054" y="120"/>
                </a:lnTo>
                <a:lnTo>
                  <a:pt x="1990" y="86"/>
                </a:lnTo>
                <a:lnTo>
                  <a:pt x="1923" y="58"/>
                </a:lnTo>
                <a:lnTo>
                  <a:pt x="1854" y="35"/>
                </a:lnTo>
                <a:lnTo>
                  <a:pt x="1784" y="17"/>
                </a:lnTo>
                <a:lnTo>
                  <a:pt x="1711" y="5"/>
                </a:lnTo>
                <a:lnTo>
                  <a:pt x="1638" y="0"/>
                </a:lnTo>
                <a:lnTo>
                  <a:pt x="1564" y="0"/>
                </a:lnTo>
                <a:lnTo>
                  <a:pt x="1489" y="6"/>
                </a:lnTo>
                <a:lnTo>
                  <a:pt x="1414" y="20"/>
                </a:lnTo>
                <a:lnTo>
                  <a:pt x="1339" y="39"/>
                </a:lnTo>
                <a:lnTo>
                  <a:pt x="1266" y="65"/>
                </a:lnTo>
                <a:lnTo>
                  <a:pt x="1197" y="97"/>
                </a:lnTo>
                <a:lnTo>
                  <a:pt x="1131" y="134"/>
                </a:lnTo>
                <a:lnTo>
                  <a:pt x="1070" y="176"/>
                </a:lnTo>
                <a:lnTo>
                  <a:pt x="1013" y="222"/>
                </a:lnTo>
                <a:lnTo>
                  <a:pt x="960" y="272"/>
                </a:lnTo>
                <a:lnTo>
                  <a:pt x="911" y="327"/>
                </a:lnTo>
                <a:lnTo>
                  <a:pt x="868" y="385"/>
                </a:lnTo>
                <a:lnTo>
                  <a:pt x="829" y="446"/>
                </a:lnTo>
                <a:lnTo>
                  <a:pt x="813" y="476"/>
                </a:lnTo>
                <a:lnTo>
                  <a:pt x="636" y="396"/>
                </a:lnTo>
                <a:lnTo>
                  <a:pt x="626" y="298"/>
                </a:lnTo>
                <a:lnTo>
                  <a:pt x="595" y="231"/>
                </a:lnTo>
                <a:lnTo>
                  <a:pt x="549" y="177"/>
                </a:lnTo>
                <a:lnTo>
                  <a:pt x="491" y="136"/>
                </a:lnTo>
                <a:lnTo>
                  <a:pt x="425" y="112"/>
                </a:lnTo>
                <a:lnTo>
                  <a:pt x="354" y="105"/>
                </a:lnTo>
                <a:lnTo>
                  <a:pt x="281" y="117"/>
                </a:lnTo>
                <a:lnTo>
                  <a:pt x="214" y="148"/>
                </a:lnTo>
                <a:lnTo>
                  <a:pt x="159" y="194"/>
                </a:lnTo>
                <a:lnTo>
                  <a:pt x="119" y="252"/>
                </a:lnTo>
                <a:lnTo>
                  <a:pt x="94" y="318"/>
                </a:lnTo>
                <a:lnTo>
                  <a:pt x="87" y="389"/>
                </a:lnTo>
                <a:lnTo>
                  <a:pt x="99" y="462"/>
                </a:lnTo>
                <a:lnTo>
                  <a:pt x="131" y="529"/>
                </a:lnTo>
                <a:lnTo>
                  <a:pt x="177" y="584"/>
                </a:lnTo>
                <a:lnTo>
                  <a:pt x="234" y="624"/>
                </a:lnTo>
                <a:lnTo>
                  <a:pt x="300" y="649"/>
                </a:lnTo>
                <a:lnTo>
                  <a:pt x="372" y="656"/>
                </a:lnTo>
                <a:lnTo>
                  <a:pt x="445" y="644"/>
                </a:lnTo>
                <a:lnTo>
                  <a:pt x="512" y="613"/>
                </a:lnTo>
                <a:lnTo>
                  <a:pt x="566" y="566"/>
                </a:lnTo>
                <a:lnTo>
                  <a:pt x="575" y="554"/>
                </a:lnTo>
                <a:lnTo>
                  <a:pt x="748" y="633"/>
                </a:lnTo>
                <a:lnTo>
                  <a:pt x="744" y="645"/>
                </a:lnTo>
                <a:lnTo>
                  <a:pt x="726" y="716"/>
                </a:lnTo>
                <a:lnTo>
                  <a:pt x="714" y="788"/>
                </a:lnTo>
                <a:lnTo>
                  <a:pt x="708" y="862"/>
                </a:lnTo>
                <a:lnTo>
                  <a:pt x="709" y="936"/>
                </a:lnTo>
                <a:lnTo>
                  <a:pt x="715" y="1011"/>
                </a:lnTo>
                <a:lnTo>
                  <a:pt x="728" y="1086"/>
                </a:lnTo>
                <a:lnTo>
                  <a:pt x="748" y="1161"/>
                </a:lnTo>
                <a:lnTo>
                  <a:pt x="774" y="1234"/>
                </a:lnTo>
                <a:lnTo>
                  <a:pt x="806" y="1303"/>
                </a:lnTo>
                <a:lnTo>
                  <a:pt x="843" y="1368"/>
                </a:lnTo>
                <a:lnTo>
                  <a:pt x="884" y="1430"/>
                </a:lnTo>
                <a:lnTo>
                  <a:pt x="931" y="1487"/>
                </a:lnTo>
                <a:lnTo>
                  <a:pt x="931" y="1487"/>
                </a:lnTo>
                <a:lnTo>
                  <a:pt x="685" y="1750"/>
                </a:lnTo>
                <a:lnTo>
                  <a:pt x="653" y="1730"/>
                </a:lnTo>
                <a:lnTo>
                  <a:pt x="590" y="1703"/>
                </a:lnTo>
                <a:lnTo>
                  <a:pt x="524" y="1685"/>
                </a:lnTo>
                <a:lnTo>
                  <a:pt x="455" y="1678"/>
                </a:lnTo>
                <a:lnTo>
                  <a:pt x="384" y="1682"/>
                </a:lnTo>
                <a:lnTo>
                  <a:pt x="313" y="1698"/>
                </a:lnTo>
                <a:lnTo>
                  <a:pt x="246" y="1725"/>
                </a:lnTo>
                <a:lnTo>
                  <a:pt x="186" y="1762"/>
                </a:lnTo>
                <a:lnTo>
                  <a:pt x="132" y="1807"/>
                </a:lnTo>
                <a:lnTo>
                  <a:pt x="87" y="1858"/>
                </a:lnTo>
                <a:lnTo>
                  <a:pt x="51" y="1916"/>
                </a:lnTo>
                <a:lnTo>
                  <a:pt x="24" y="1979"/>
                </a:lnTo>
                <a:lnTo>
                  <a:pt x="6" y="2046"/>
                </a:lnTo>
                <a:lnTo>
                  <a:pt x="0" y="2115"/>
                </a:lnTo>
                <a:lnTo>
                  <a:pt x="4" y="2185"/>
                </a:lnTo>
                <a:lnTo>
                  <a:pt x="20" y="2256"/>
                </a:lnTo>
                <a:lnTo>
                  <a:pt x="47" y="2324"/>
                </a:lnTo>
                <a:lnTo>
                  <a:pt x="83" y="2384"/>
                </a:lnTo>
                <a:lnTo>
                  <a:pt x="128" y="2437"/>
                </a:lnTo>
                <a:lnTo>
                  <a:pt x="180" y="2482"/>
                </a:lnTo>
                <a:lnTo>
                  <a:pt x="238" y="2519"/>
                </a:lnTo>
                <a:lnTo>
                  <a:pt x="300" y="2546"/>
                </a:lnTo>
                <a:lnTo>
                  <a:pt x="367" y="2563"/>
                </a:lnTo>
                <a:lnTo>
                  <a:pt x="436" y="2570"/>
                </a:lnTo>
                <a:lnTo>
                  <a:pt x="507" y="2566"/>
                </a:lnTo>
                <a:lnTo>
                  <a:pt x="577" y="2550"/>
                </a:lnTo>
                <a:lnTo>
                  <a:pt x="645" y="2523"/>
                </a:lnTo>
                <a:lnTo>
                  <a:pt x="705" y="2487"/>
                </a:lnTo>
                <a:lnTo>
                  <a:pt x="758" y="2442"/>
                </a:lnTo>
                <a:lnTo>
                  <a:pt x="803" y="2390"/>
                </a:lnTo>
                <a:lnTo>
                  <a:pt x="840" y="2332"/>
                </a:lnTo>
                <a:lnTo>
                  <a:pt x="867" y="2269"/>
                </a:lnTo>
                <a:lnTo>
                  <a:pt x="884" y="2203"/>
                </a:lnTo>
                <a:lnTo>
                  <a:pt x="891" y="2134"/>
                </a:lnTo>
                <a:lnTo>
                  <a:pt x="887" y="2063"/>
                </a:lnTo>
                <a:lnTo>
                  <a:pt x="871" y="1992"/>
                </a:lnTo>
                <a:lnTo>
                  <a:pt x="844" y="1925"/>
                </a:lnTo>
                <a:lnTo>
                  <a:pt x="823" y="1889"/>
                </a:lnTo>
                <a:lnTo>
                  <a:pt x="1076" y="1619"/>
                </a:lnTo>
                <a:lnTo>
                  <a:pt x="1155" y="1671"/>
                </a:lnTo>
                <a:lnTo>
                  <a:pt x="1219" y="1704"/>
                </a:lnTo>
                <a:lnTo>
                  <a:pt x="1286" y="1733"/>
                </a:lnTo>
                <a:lnTo>
                  <a:pt x="1354" y="1756"/>
                </a:lnTo>
                <a:lnTo>
                  <a:pt x="1425" y="1774"/>
                </a:lnTo>
                <a:lnTo>
                  <a:pt x="1497" y="1785"/>
                </a:lnTo>
                <a:lnTo>
                  <a:pt x="1571" y="1791"/>
                </a:lnTo>
                <a:lnTo>
                  <a:pt x="1645" y="1791"/>
                </a:lnTo>
                <a:lnTo>
                  <a:pt x="1720" y="1784"/>
                </a:lnTo>
                <a:lnTo>
                  <a:pt x="1795" y="1771"/>
                </a:lnTo>
                <a:lnTo>
                  <a:pt x="1870" y="1751"/>
                </a:lnTo>
                <a:lnTo>
                  <a:pt x="1942" y="1725"/>
                </a:lnTo>
                <a:lnTo>
                  <a:pt x="2012" y="1694"/>
                </a:lnTo>
                <a:lnTo>
                  <a:pt x="2077" y="1657"/>
                </a:lnTo>
                <a:lnTo>
                  <a:pt x="2139" y="1615"/>
                </a:lnTo>
                <a:lnTo>
                  <a:pt x="2196" y="1569"/>
                </a:lnTo>
                <a:lnTo>
                  <a:pt x="2249" y="1518"/>
                </a:lnTo>
                <a:lnTo>
                  <a:pt x="2297" y="1464"/>
                </a:lnTo>
                <a:lnTo>
                  <a:pt x="2341" y="1406"/>
                </a:lnTo>
                <a:lnTo>
                  <a:pt x="2380" y="1345"/>
                </a:lnTo>
                <a:lnTo>
                  <a:pt x="2413" y="1281"/>
                </a:lnTo>
                <a:lnTo>
                  <a:pt x="2442" y="1214"/>
                </a:lnTo>
                <a:lnTo>
                  <a:pt x="2465" y="1145"/>
                </a:lnTo>
                <a:lnTo>
                  <a:pt x="2483" y="1075"/>
                </a:lnTo>
                <a:lnTo>
                  <a:pt x="2494" y="1002"/>
                </a:lnTo>
                <a:lnTo>
                  <a:pt x="2500" y="929"/>
                </a:lnTo>
                <a:close/>
              </a:path>
            </a:pathLst>
          </a:custGeom>
          <a:solidFill>
            <a:srgbClr val="EE47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2138680" y="1064260"/>
            <a:ext cx="4901565" cy="17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5" b="1" i="0" u="none" strike="noStrike" cap="none" dirty="0">
                <a:solidFill>
                  <a:srgbClr val="A0086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Qualitative Study</a:t>
            </a:r>
            <a:endParaRPr sz="1555" b="1" i="0" u="none" strike="noStrike" cap="none" dirty="0">
              <a:solidFill>
                <a:srgbClr val="A00869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5" b="1" i="0" u="none" strike="noStrike" cap="none" dirty="0">
              <a:solidFill>
                <a:srgbClr val="A00869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5" b="1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Inclusion Criteria-</a:t>
            </a:r>
            <a:endParaRPr sz="1555" b="1" i="0" u="none" strike="noStrike" cap="none" dirty="0">
              <a:solidFill>
                <a:schemeClr val="accent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5"/>
              <a:buFont typeface="Arial"/>
              <a:buChar char="•"/>
            </a:pPr>
            <a:r>
              <a:rPr lang="en-GB" sz="1555" b="1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Aged from 10-19</a:t>
            </a:r>
            <a:endParaRPr sz="1555" b="1" i="0" u="none" strike="noStrike" cap="none" dirty="0">
              <a:solidFill>
                <a:schemeClr val="accent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5"/>
              <a:buFont typeface="Arial"/>
              <a:buChar char="•"/>
            </a:pPr>
            <a:r>
              <a:rPr lang="en-GB" sz="1555" b="1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Unmarried adolescent girls living in rural areas</a:t>
            </a:r>
            <a:endParaRPr sz="1555" b="1" i="0" u="none" strike="noStrike" cap="none" dirty="0">
              <a:solidFill>
                <a:schemeClr val="accent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5"/>
              <a:buFont typeface="Arial"/>
              <a:buChar char="•"/>
            </a:pPr>
            <a:r>
              <a:rPr lang="en-GB" sz="1555" b="1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Currently </a:t>
            </a:r>
            <a:r>
              <a:rPr lang="en-GB" sz="1555" b="1" i="0" u="none" strike="noStrike" cap="none" dirty="0" err="1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enroll</a:t>
            </a:r>
            <a:r>
              <a:rPr lang="en-GB" sz="1555" b="1" i="0" u="none" strike="noStrike" cap="none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or used to be enrolled in educational institute</a:t>
            </a:r>
            <a:endParaRPr sz="1555" b="1" i="0" u="none" strike="noStrike" cap="none" dirty="0">
              <a:solidFill>
                <a:schemeClr val="accent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grpSp>
        <p:nvGrpSpPr>
          <p:cNvPr id="241" name="Google Shape;241;p25"/>
          <p:cNvGrpSpPr/>
          <p:nvPr/>
        </p:nvGrpSpPr>
        <p:grpSpPr>
          <a:xfrm>
            <a:off x="10504805" y="558165"/>
            <a:ext cx="1682750" cy="506095"/>
            <a:chOff x="16538" y="56"/>
            <a:chExt cx="2650" cy="797"/>
          </a:xfrm>
        </p:grpSpPr>
        <p:pic>
          <p:nvPicPr>
            <p:cNvPr id="242" name="Google Shape;24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38" y="56"/>
              <a:ext cx="2650" cy="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25"/>
            <p:cNvSpPr/>
            <p:nvPr/>
          </p:nvSpPr>
          <p:spPr>
            <a:xfrm>
              <a:off x="16538" y="56"/>
              <a:ext cx="2650" cy="797"/>
            </a:xfrm>
            <a:custGeom>
              <a:avLst/>
              <a:gdLst/>
              <a:ahLst/>
              <a:cxnLst/>
              <a:rect l="l" t="t" r="r" b="b"/>
              <a:pathLst>
                <a:path w="2650" h="797" extrusionOk="0">
                  <a:moveTo>
                    <a:pt x="2650" y="0"/>
                  </a:moveTo>
                  <a:lnTo>
                    <a:pt x="399" y="0"/>
                  </a:lnTo>
                  <a:lnTo>
                    <a:pt x="0" y="398"/>
                  </a:lnTo>
                  <a:lnTo>
                    <a:pt x="399" y="796"/>
                  </a:lnTo>
                  <a:lnTo>
                    <a:pt x="2650" y="796"/>
                  </a:lnTo>
                  <a:lnTo>
                    <a:pt x="265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E4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4" name="Google Shape;244;p25"/>
          <p:cNvGrpSpPr/>
          <p:nvPr/>
        </p:nvGrpSpPr>
        <p:grpSpPr>
          <a:xfrm>
            <a:off x="10518140" y="1606550"/>
            <a:ext cx="1682750" cy="506095"/>
            <a:chOff x="16538" y="-872"/>
            <a:chExt cx="2650" cy="797"/>
          </a:xfrm>
        </p:grpSpPr>
        <p:pic>
          <p:nvPicPr>
            <p:cNvPr id="245" name="Google Shape;245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38" y="-872"/>
              <a:ext cx="2650" cy="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25"/>
            <p:cNvSpPr/>
            <p:nvPr/>
          </p:nvSpPr>
          <p:spPr>
            <a:xfrm>
              <a:off x="16538" y="-872"/>
              <a:ext cx="2650" cy="797"/>
            </a:xfrm>
            <a:custGeom>
              <a:avLst/>
              <a:gdLst/>
              <a:ahLst/>
              <a:cxnLst/>
              <a:rect l="l" t="t" r="r" b="b"/>
              <a:pathLst>
                <a:path w="2650" h="797" extrusionOk="0">
                  <a:moveTo>
                    <a:pt x="2650" y="0"/>
                  </a:moveTo>
                  <a:lnTo>
                    <a:pt x="399" y="0"/>
                  </a:lnTo>
                  <a:lnTo>
                    <a:pt x="0" y="399"/>
                  </a:lnTo>
                  <a:lnTo>
                    <a:pt x="399" y="797"/>
                  </a:lnTo>
                  <a:lnTo>
                    <a:pt x="2650" y="797"/>
                  </a:lnTo>
                  <a:lnTo>
                    <a:pt x="265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E4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7456805" y="2470785"/>
            <a:ext cx="4739640" cy="1097280"/>
            <a:chOff x="11738" y="1009"/>
            <a:chExt cx="7464" cy="1728"/>
          </a:xfrm>
        </p:grpSpPr>
        <p:pic>
          <p:nvPicPr>
            <p:cNvPr id="248" name="Google Shape;248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52" y="1297"/>
              <a:ext cx="2650" cy="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25"/>
            <p:cNvSpPr/>
            <p:nvPr/>
          </p:nvSpPr>
          <p:spPr>
            <a:xfrm>
              <a:off x="16552" y="1297"/>
              <a:ext cx="2650" cy="951"/>
            </a:xfrm>
            <a:custGeom>
              <a:avLst/>
              <a:gdLst/>
              <a:ahLst/>
              <a:cxnLst/>
              <a:rect l="l" t="t" r="r" b="b"/>
              <a:pathLst>
                <a:path w="2650" h="951" extrusionOk="0">
                  <a:moveTo>
                    <a:pt x="2649" y="0"/>
                  </a:moveTo>
                  <a:lnTo>
                    <a:pt x="475" y="0"/>
                  </a:lnTo>
                  <a:lnTo>
                    <a:pt x="0" y="475"/>
                  </a:lnTo>
                  <a:lnTo>
                    <a:pt x="475" y="950"/>
                  </a:lnTo>
                  <a:lnTo>
                    <a:pt x="2649" y="950"/>
                  </a:lnTo>
                  <a:lnTo>
                    <a:pt x="2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E4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50" name="Google Shape;250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38" y="1009"/>
              <a:ext cx="4752" cy="1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5"/>
            <p:cNvSpPr/>
            <p:nvPr/>
          </p:nvSpPr>
          <p:spPr>
            <a:xfrm>
              <a:off x="11738" y="1009"/>
              <a:ext cx="4752" cy="1728"/>
            </a:xfrm>
            <a:custGeom>
              <a:avLst/>
              <a:gdLst/>
              <a:ahLst/>
              <a:cxnLst/>
              <a:rect l="l" t="t" r="r" b="b"/>
              <a:pathLst>
                <a:path w="4752" h="1728" extrusionOk="0">
                  <a:moveTo>
                    <a:pt x="0" y="288"/>
                  </a:moveTo>
                  <a:lnTo>
                    <a:pt x="11" y="211"/>
                  </a:lnTo>
                  <a:lnTo>
                    <a:pt x="40" y="143"/>
                  </a:lnTo>
                  <a:lnTo>
                    <a:pt x="85" y="84"/>
                  </a:lnTo>
                  <a:lnTo>
                    <a:pt x="143" y="39"/>
                  </a:lnTo>
                  <a:lnTo>
                    <a:pt x="212" y="10"/>
                  </a:lnTo>
                  <a:lnTo>
                    <a:pt x="288" y="0"/>
                  </a:lnTo>
                  <a:lnTo>
                    <a:pt x="4464" y="0"/>
                  </a:lnTo>
                  <a:lnTo>
                    <a:pt x="4541" y="10"/>
                  </a:lnTo>
                  <a:lnTo>
                    <a:pt x="4610" y="39"/>
                  </a:lnTo>
                  <a:lnTo>
                    <a:pt x="4668" y="84"/>
                  </a:lnTo>
                  <a:lnTo>
                    <a:pt x="4713" y="143"/>
                  </a:lnTo>
                  <a:lnTo>
                    <a:pt x="4742" y="211"/>
                  </a:lnTo>
                  <a:lnTo>
                    <a:pt x="4752" y="288"/>
                  </a:lnTo>
                  <a:lnTo>
                    <a:pt x="4752" y="1440"/>
                  </a:lnTo>
                  <a:lnTo>
                    <a:pt x="4742" y="1517"/>
                  </a:lnTo>
                  <a:lnTo>
                    <a:pt x="4713" y="1585"/>
                  </a:lnTo>
                  <a:lnTo>
                    <a:pt x="4668" y="1644"/>
                  </a:lnTo>
                  <a:lnTo>
                    <a:pt x="4610" y="1689"/>
                  </a:lnTo>
                  <a:lnTo>
                    <a:pt x="4541" y="1718"/>
                  </a:lnTo>
                  <a:lnTo>
                    <a:pt x="4464" y="1728"/>
                  </a:lnTo>
                  <a:lnTo>
                    <a:pt x="288" y="1728"/>
                  </a:lnTo>
                  <a:lnTo>
                    <a:pt x="212" y="1718"/>
                  </a:lnTo>
                  <a:lnTo>
                    <a:pt x="143" y="1689"/>
                  </a:lnTo>
                  <a:lnTo>
                    <a:pt x="85" y="1644"/>
                  </a:lnTo>
                  <a:lnTo>
                    <a:pt x="40" y="1585"/>
                  </a:lnTo>
                  <a:lnTo>
                    <a:pt x="11" y="1517"/>
                  </a:lnTo>
                  <a:lnTo>
                    <a:pt x="0" y="1440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9525" cap="flat" cmpd="sng">
              <a:solidFill>
                <a:srgbClr val="EE4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7380345" y="1187450"/>
            <a:ext cx="3128905" cy="1100455"/>
            <a:chOff x="11738" y="-1280"/>
            <a:chExt cx="4544" cy="1733"/>
          </a:xfrm>
        </p:grpSpPr>
        <p:pic>
          <p:nvPicPr>
            <p:cNvPr id="253" name="Google Shape;253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738" y="-1280"/>
              <a:ext cx="4536" cy="1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5"/>
            <p:cNvSpPr/>
            <p:nvPr/>
          </p:nvSpPr>
          <p:spPr>
            <a:xfrm>
              <a:off x="11738" y="-1280"/>
              <a:ext cx="4536" cy="1733"/>
            </a:xfrm>
            <a:custGeom>
              <a:avLst/>
              <a:gdLst/>
              <a:ahLst/>
              <a:cxnLst/>
              <a:rect l="l" t="t" r="r" b="b"/>
              <a:pathLst>
                <a:path w="4536" h="1733" extrusionOk="0">
                  <a:moveTo>
                    <a:pt x="0" y="289"/>
                  </a:moveTo>
                  <a:lnTo>
                    <a:pt x="11" y="212"/>
                  </a:lnTo>
                  <a:lnTo>
                    <a:pt x="40" y="143"/>
                  </a:lnTo>
                  <a:lnTo>
                    <a:pt x="85" y="85"/>
                  </a:lnTo>
                  <a:lnTo>
                    <a:pt x="143" y="40"/>
                  </a:lnTo>
                  <a:lnTo>
                    <a:pt x="212" y="11"/>
                  </a:lnTo>
                  <a:lnTo>
                    <a:pt x="289" y="0"/>
                  </a:lnTo>
                  <a:lnTo>
                    <a:pt x="4248" y="0"/>
                  </a:lnTo>
                  <a:lnTo>
                    <a:pt x="4324" y="11"/>
                  </a:lnTo>
                  <a:lnTo>
                    <a:pt x="4393" y="40"/>
                  </a:lnTo>
                  <a:lnTo>
                    <a:pt x="4452" y="85"/>
                  </a:lnTo>
                  <a:lnTo>
                    <a:pt x="4497" y="143"/>
                  </a:lnTo>
                  <a:lnTo>
                    <a:pt x="4526" y="212"/>
                  </a:lnTo>
                  <a:lnTo>
                    <a:pt x="4536" y="289"/>
                  </a:lnTo>
                  <a:lnTo>
                    <a:pt x="4536" y="1444"/>
                  </a:lnTo>
                  <a:lnTo>
                    <a:pt x="4526" y="1521"/>
                  </a:lnTo>
                  <a:lnTo>
                    <a:pt x="4497" y="1590"/>
                  </a:lnTo>
                  <a:lnTo>
                    <a:pt x="4452" y="1649"/>
                  </a:lnTo>
                  <a:lnTo>
                    <a:pt x="4393" y="1694"/>
                  </a:lnTo>
                  <a:lnTo>
                    <a:pt x="4324" y="1723"/>
                  </a:lnTo>
                  <a:lnTo>
                    <a:pt x="4248" y="1733"/>
                  </a:lnTo>
                  <a:lnTo>
                    <a:pt x="289" y="1733"/>
                  </a:lnTo>
                  <a:lnTo>
                    <a:pt x="212" y="1723"/>
                  </a:lnTo>
                  <a:lnTo>
                    <a:pt x="143" y="1694"/>
                  </a:lnTo>
                  <a:lnTo>
                    <a:pt x="85" y="1649"/>
                  </a:lnTo>
                  <a:lnTo>
                    <a:pt x="40" y="1590"/>
                  </a:lnTo>
                  <a:lnTo>
                    <a:pt x="11" y="1521"/>
                  </a:lnTo>
                  <a:lnTo>
                    <a:pt x="0" y="1444"/>
                  </a:lnTo>
                  <a:lnTo>
                    <a:pt x="0" y="289"/>
                  </a:lnTo>
                  <a:close/>
                </a:path>
              </a:pathLst>
            </a:custGeom>
            <a:noFill/>
            <a:ln w="9525" cap="flat" cmpd="sng">
              <a:solidFill>
                <a:srgbClr val="EE4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55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endParaRPr>
            </a:p>
          </p:txBody>
        </p:sp>
        <p:sp>
          <p:nvSpPr>
            <p:cNvPr id="255" name="Google Shape;255;p25"/>
            <p:cNvSpPr txBox="1"/>
            <p:nvPr/>
          </p:nvSpPr>
          <p:spPr>
            <a:xfrm>
              <a:off x="11876" y="-1118"/>
              <a:ext cx="4406" cy="1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494665" marR="0" lvl="0" indent="-344805" algn="l" rtl="0">
                <a:lnSpc>
                  <a:spcPct val="10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55" b="1" i="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rPr>
                <a:t>Jagannathpur</a:t>
              </a:r>
              <a:endParaRPr sz="155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endParaRPr>
            </a:p>
            <a:p>
              <a:pPr marL="494665" marR="0" lvl="0" indent="-344805" algn="l" rtl="0">
                <a:lnSpc>
                  <a:spcPct val="109003"/>
                </a:lnSpc>
                <a:spcBef>
                  <a:spcPts val="865"/>
                </a:spcBef>
                <a:spcAft>
                  <a:spcPts val="0"/>
                </a:spcAft>
                <a:buNone/>
              </a:pPr>
              <a:r>
                <a:rPr lang="en-GB" sz="1555" b="1" i="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rPr>
                <a:t>Sunamganj</a:t>
              </a:r>
              <a:r>
                <a:rPr lang="en-GB" sz="1555" b="1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rPr>
                <a:t> </a:t>
              </a:r>
              <a:r>
                <a:rPr lang="en-GB" sz="1555" b="1" i="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rPr>
                <a:t>Sadar</a:t>
              </a:r>
              <a:endParaRPr sz="155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endParaRPr>
            </a:p>
            <a:p>
              <a:pPr marL="494665" marR="0" lvl="0" indent="-344805" algn="l" rtl="0">
                <a:lnSpc>
                  <a:spcPct val="109003"/>
                </a:lnSpc>
                <a:spcBef>
                  <a:spcPts val="865"/>
                </a:spcBef>
                <a:spcAft>
                  <a:spcPts val="0"/>
                </a:spcAft>
                <a:buNone/>
              </a:pPr>
              <a:r>
                <a:rPr lang="en-GB" sz="1555" b="1" i="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rPr>
                <a:t>Tahirpur</a:t>
              </a:r>
              <a:endParaRPr sz="155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55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endParaRPr>
            </a:p>
          </p:txBody>
        </p:sp>
      </p:grpSp>
      <p:grpSp>
        <p:nvGrpSpPr>
          <p:cNvPr id="256" name="Google Shape;256;p25"/>
          <p:cNvGrpSpPr/>
          <p:nvPr/>
        </p:nvGrpSpPr>
        <p:grpSpPr>
          <a:xfrm>
            <a:off x="7475449" y="347757"/>
            <a:ext cx="3028460" cy="735777"/>
            <a:chOff x="11738" y="-232"/>
            <a:chExt cx="4536" cy="1220"/>
          </a:xfrm>
        </p:grpSpPr>
        <p:pic>
          <p:nvPicPr>
            <p:cNvPr id="257" name="Google Shape;257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738" y="-232"/>
              <a:ext cx="4536" cy="1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5"/>
            <p:cNvSpPr/>
            <p:nvPr/>
          </p:nvSpPr>
          <p:spPr>
            <a:xfrm>
              <a:off x="11738" y="-232"/>
              <a:ext cx="4536" cy="1220"/>
            </a:xfrm>
            <a:custGeom>
              <a:avLst/>
              <a:gdLst/>
              <a:ahLst/>
              <a:cxnLst/>
              <a:rect l="l" t="t" r="r" b="b"/>
              <a:pathLst>
                <a:path w="4536" h="1220" extrusionOk="0">
                  <a:moveTo>
                    <a:pt x="0" y="203"/>
                  </a:moveTo>
                  <a:lnTo>
                    <a:pt x="16" y="124"/>
                  </a:lnTo>
                  <a:lnTo>
                    <a:pt x="60" y="59"/>
                  </a:lnTo>
                  <a:lnTo>
                    <a:pt x="125" y="16"/>
                  </a:lnTo>
                  <a:lnTo>
                    <a:pt x="204" y="0"/>
                  </a:lnTo>
                  <a:lnTo>
                    <a:pt x="4333" y="0"/>
                  </a:lnTo>
                  <a:lnTo>
                    <a:pt x="4412" y="16"/>
                  </a:lnTo>
                  <a:lnTo>
                    <a:pt x="4477" y="59"/>
                  </a:lnTo>
                  <a:lnTo>
                    <a:pt x="4520" y="124"/>
                  </a:lnTo>
                  <a:lnTo>
                    <a:pt x="4536" y="203"/>
                  </a:lnTo>
                  <a:lnTo>
                    <a:pt x="4536" y="1016"/>
                  </a:lnTo>
                  <a:lnTo>
                    <a:pt x="4520" y="1095"/>
                  </a:lnTo>
                  <a:lnTo>
                    <a:pt x="4477" y="1159"/>
                  </a:lnTo>
                  <a:lnTo>
                    <a:pt x="4412" y="1203"/>
                  </a:lnTo>
                  <a:lnTo>
                    <a:pt x="4333" y="1219"/>
                  </a:lnTo>
                  <a:lnTo>
                    <a:pt x="204" y="1219"/>
                  </a:lnTo>
                  <a:lnTo>
                    <a:pt x="125" y="1203"/>
                  </a:lnTo>
                  <a:lnTo>
                    <a:pt x="60" y="1159"/>
                  </a:lnTo>
                  <a:lnTo>
                    <a:pt x="16" y="1095"/>
                  </a:lnTo>
                  <a:lnTo>
                    <a:pt x="0" y="1016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9525" cap="flat" cmpd="sng">
              <a:solidFill>
                <a:srgbClr val="EE4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59" name="Google Shape;259;p25"/>
          <p:cNvSpPr txBox="1"/>
          <p:nvPr/>
        </p:nvSpPr>
        <p:spPr>
          <a:xfrm>
            <a:off x="10776585" y="2650490"/>
            <a:ext cx="141097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>
                <a:solidFill>
                  <a:srgbClr val="A0086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Secondary Sources</a:t>
            </a:r>
            <a:endParaRPr b="1" i="0" u="none" strike="noStrike" cap="none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7456805" y="2392045"/>
            <a:ext cx="3046730" cy="129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5" b="1" i="0" u="none" strike="noStrike" cap="none" dirty="0">
                <a:solidFill>
                  <a:srgbClr val="A00869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Journals,	thesis papers, dissertations, conference papers, newspaper, books, national strategy paper, survey reports, government reports, project.</a:t>
            </a:r>
            <a:endParaRPr sz="1555" b="1" i="0" u="none" strike="noStrike" cap="none" dirty="0">
              <a:solidFill>
                <a:srgbClr val="A00869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7607300" y="523875"/>
            <a:ext cx="236029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5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Snowball Sampling</a:t>
            </a:r>
            <a:endParaRPr sz="1555" b="1" i="0" u="none" strike="noStrike" cap="none" dirty="0">
              <a:solidFill>
                <a:schemeClr val="dk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10939145" y="621030"/>
            <a:ext cx="1056005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Sampling</a:t>
            </a:r>
            <a:endParaRPr b="1" i="0" u="none" strike="noStrike" cap="none" dirty="0">
              <a:solidFill>
                <a:schemeClr val="dk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10863580" y="1746250"/>
            <a:ext cx="1191895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Study Sites</a:t>
            </a:r>
            <a:endParaRPr b="1" i="0" u="none" strike="noStrike" cap="none">
              <a:solidFill>
                <a:schemeClr val="dk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grpSp>
        <p:nvGrpSpPr>
          <p:cNvPr id="264" name="Google Shape;264;p25"/>
          <p:cNvGrpSpPr/>
          <p:nvPr/>
        </p:nvGrpSpPr>
        <p:grpSpPr>
          <a:xfrm>
            <a:off x="6391277" y="3961712"/>
            <a:ext cx="5809069" cy="2480363"/>
            <a:chOff x="8532" y="6847"/>
            <a:chExt cx="10668" cy="3953"/>
          </a:xfrm>
        </p:grpSpPr>
        <p:pic>
          <p:nvPicPr>
            <p:cNvPr id="265" name="Google Shape;265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129" y="8870"/>
              <a:ext cx="2071" cy="1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5"/>
            <p:cNvSpPr/>
            <p:nvPr/>
          </p:nvSpPr>
          <p:spPr>
            <a:xfrm>
              <a:off x="8601" y="7689"/>
              <a:ext cx="8295" cy="1306"/>
            </a:xfrm>
            <a:custGeom>
              <a:avLst/>
              <a:gdLst/>
              <a:ahLst/>
              <a:cxnLst/>
              <a:rect l="l" t="t" r="r" b="b"/>
              <a:pathLst>
                <a:path w="8295" h="1306" extrusionOk="0">
                  <a:moveTo>
                    <a:pt x="7641" y="0"/>
                  </a:moveTo>
                  <a:lnTo>
                    <a:pt x="7641" y="326"/>
                  </a:lnTo>
                  <a:lnTo>
                    <a:pt x="0" y="326"/>
                  </a:lnTo>
                  <a:lnTo>
                    <a:pt x="0" y="979"/>
                  </a:lnTo>
                  <a:lnTo>
                    <a:pt x="7641" y="979"/>
                  </a:lnTo>
                  <a:lnTo>
                    <a:pt x="7641" y="1305"/>
                  </a:lnTo>
                  <a:lnTo>
                    <a:pt x="8294" y="652"/>
                  </a:lnTo>
                  <a:lnTo>
                    <a:pt x="7641" y="0"/>
                  </a:lnTo>
                  <a:close/>
                </a:path>
              </a:pathLst>
            </a:custGeom>
            <a:solidFill>
              <a:srgbClr val="A008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8601" y="7689"/>
              <a:ext cx="8295" cy="1306"/>
            </a:xfrm>
            <a:custGeom>
              <a:avLst/>
              <a:gdLst/>
              <a:ahLst/>
              <a:cxnLst/>
              <a:rect l="l" t="t" r="r" b="b"/>
              <a:pathLst>
                <a:path w="8295" h="1306" extrusionOk="0">
                  <a:moveTo>
                    <a:pt x="0" y="326"/>
                  </a:moveTo>
                  <a:lnTo>
                    <a:pt x="7641" y="326"/>
                  </a:lnTo>
                  <a:lnTo>
                    <a:pt x="7641" y="0"/>
                  </a:lnTo>
                  <a:lnTo>
                    <a:pt x="8294" y="652"/>
                  </a:lnTo>
                  <a:lnTo>
                    <a:pt x="7641" y="1305"/>
                  </a:lnTo>
                  <a:lnTo>
                    <a:pt x="7641" y="979"/>
                  </a:lnTo>
                  <a:lnTo>
                    <a:pt x="0" y="979"/>
                  </a:lnTo>
                  <a:lnTo>
                    <a:pt x="0" y="326"/>
                  </a:lnTo>
                  <a:close/>
                </a:path>
              </a:pathLst>
            </a:custGeom>
            <a:noFill/>
            <a:ln w="12175" cap="flat" cmpd="sng">
              <a:solidFill>
                <a:srgbClr val="1542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8894" y="8174"/>
              <a:ext cx="8564" cy="1306"/>
            </a:xfrm>
            <a:custGeom>
              <a:avLst/>
              <a:gdLst/>
              <a:ahLst/>
              <a:cxnLst/>
              <a:rect l="l" t="t" r="r" b="b"/>
              <a:pathLst>
                <a:path w="8564" h="1306" extrusionOk="0">
                  <a:moveTo>
                    <a:pt x="7911" y="0"/>
                  </a:moveTo>
                  <a:lnTo>
                    <a:pt x="7911" y="327"/>
                  </a:lnTo>
                  <a:lnTo>
                    <a:pt x="0" y="327"/>
                  </a:lnTo>
                  <a:lnTo>
                    <a:pt x="0" y="980"/>
                  </a:lnTo>
                  <a:lnTo>
                    <a:pt x="7911" y="980"/>
                  </a:lnTo>
                  <a:lnTo>
                    <a:pt x="7911" y="1306"/>
                  </a:lnTo>
                  <a:lnTo>
                    <a:pt x="8564" y="653"/>
                  </a:lnTo>
                  <a:lnTo>
                    <a:pt x="7911" y="0"/>
                  </a:lnTo>
                  <a:close/>
                </a:path>
              </a:pathLst>
            </a:custGeom>
            <a:solidFill>
              <a:srgbClr val="EE47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8894" y="8174"/>
              <a:ext cx="8564" cy="1306"/>
            </a:xfrm>
            <a:custGeom>
              <a:avLst/>
              <a:gdLst/>
              <a:ahLst/>
              <a:cxnLst/>
              <a:rect l="l" t="t" r="r" b="b"/>
              <a:pathLst>
                <a:path w="8564" h="1306" extrusionOk="0">
                  <a:moveTo>
                    <a:pt x="0" y="327"/>
                  </a:moveTo>
                  <a:lnTo>
                    <a:pt x="7911" y="327"/>
                  </a:lnTo>
                  <a:lnTo>
                    <a:pt x="7911" y="0"/>
                  </a:lnTo>
                  <a:lnTo>
                    <a:pt x="8564" y="653"/>
                  </a:lnTo>
                  <a:lnTo>
                    <a:pt x="7911" y="1306"/>
                  </a:lnTo>
                  <a:lnTo>
                    <a:pt x="7911" y="980"/>
                  </a:lnTo>
                  <a:lnTo>
                    <a:pt x="0" y="980"/>
                  </a:lnTo>
                  <a:lnTo>
                    <a:pt x="0" y="327"/>
                  </a:lnTo>
                  <a:close/>
                </a:path>
              </a:pathLst>
            </a:custGeom>
            <a:noFill/>
            <a:ln w="12175" cap="flat" cmpd="sng">
              <a:solidFill>
                <a:srgbClr val="FDFF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9561" y="8611"/>
              <a:ext cx="8300" cy="1306"/>
            </a:xfrm>
            <a:custGeom>
              <a:avLst/>
              <a:gdLst/>
              <a:ahLst/>
              <a:cxnLst/>
              <a:rect l="l" t="t" r="r" b="b"/>
              <a:pathLst>
                <a:path w="8300" h="1306" extrusionOk="0">
                  <a:moveTo>
                    <a:pt x="7646" y="0"/>
                  </a:moveTo>
                  <a:lnTo>
                    <a:pt x="7646" y="327"/>
                  </a:lnTo>
                  <a:lnTo>
                    <a:pt x="0" y="327"/>
                  </a:lnTo>
                  <a:lnTo>
                    <a:pt x="0" y="979"/>
                  </a:lnTo>
                  <a:lnTo>
                    <a:pt x="7646" y="979"/>
                  </a:lnTo>
                  <a:lnTo>
                    <a:pt x="7646" y="1306"/>
                  </a:lnTo>
                  <a:lnTo>
                    <a:pt x="8299" y="653"/>
                  </a:lnTo>
                  <a:lnTo>
                    <a:pt x="7646" y="0"/>
                  </a:lnTo>
                  <a:close/>
                </a:path>
              </a:pathLst>
            </a:custGeom>
            <a:solidFill>
              <a:srgbClr val="D512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9561" y="8611"/>
              <a:ext cx="8300" cy="1306"/>
            </a:xfrm>
            <a:custGeom>
              <a:avLst/>
              <a:gdLst/>
              <a:ahLst/>
              <a:cxnLst/>
              <a:rect l="l" t="t" r="r" b="b"/>
              <a:pathLst>
                <a:path w="8300" h="1306" extrusionOk="0">
                  <a:moveTo>
                    <a:pt x="0" y="327"/>
                  </a:moveTo>
                  <a:lnTo>
                    <a:pt x="7646" y="327"/>
                  </a:lnTo>
                  <a:lnTo>
                    <a:pt x="7646" y="0"/>
                  </a:lnTo>
                  <a:lnTo>
                    <a:pt x="8299" y="653"/>
                  </a:lnTo>
                  <a:lnTo>
                    <a:pt x="7646" y="1306"/>
                  </a:lnTo>
                  <a:lnTo>
                    <a:pt x="7646" y="979"/>
                  </a:lnTo>
                  <a:lnTo>
                    <a:pt x="0" y="979"/>
                  </a:lnTo>
                  <a:lnTo>
                    <a:pt x="0" y="327"/>
                  </a:lnTo>
                  <a:close/>
                </a:path>
              </a:pathLst>
            </a:custGeom>
            <a:noFill/>
            <a:ln w="12175" cap="flat" cmpd="sng">
              <a:solidFill>
                <a:srgbClr val="FDFF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10118" y="9110"/>
              <a:ext cx="8223" cy="1306"/>
            </a:xfrm>
            <a:custGeom>
              <a:avLst/>
              <a:gdLst/>
              <a:ahLst/>
              <a:cxnLst/>
              <a:rect l="l" t="t" r="r" b="b"/>
              <a:pathLst>
                <a:path w="8223" h="1306" extrusionOk="0">
                  <a:moveTo>
                    <a:pt x="7570" y="0"/>
                  </a:moveTo>
                  <a:lnTo>
                    <a:pt x="7570" y="327"/>
                  </a:lnTo>
                  <a:lnTo>
                    <a:pt x="0" y="327"/>
                  </a:lnTo>
                  <a:lnTo>
                    <a:pt x="0" y="980"/>
                  </a:lnTo>
                  <a:lnTo>
                    <a:pt x="7570" y="980"/>
                  </a:lnTo>
                  <a:lnTo>
                    <a:pt x="7570" y="1306"/>
                  </a:lnTo>
                  <a:lnTo>
                    <a:pt x="8223" y="653"/>
                  </a:lnTo>
                  <a:lnTo>
                    <a:pt x="7570" y="0"/>
                  </a:lnTo>
                  <a:close/>
                </a:path>
              </a:pathLst>
            </a:custGeom>
            <a:solidFill>
              <a:srgbClr val="F87B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10118" y="9110"/>
              <a:ext cx="8223" cy="1306"/>
            </a:xfrm>
            <a:custGeom>
              <a:avLst/>
              <a:gdLst/>
              <a:ahLst/>
              <a:cxnLst/>
              <a:rect l="l" t="t" r="r" b="b"/>
              <a:pathLst>
                <a:path w="8223" h="1306" extrusionOk="0">
                  <a:moveTo>
                    <a:pt x="0" y="327"/>
                  </a:moveTo>
                  <a:lnTo>
                    <a:pt x="7570" y="327"/>
                  </a:lnTo>
                  <a:lnTo>
                    <a:pt x="7570" y="0"/>
                  </a:lnTo>
                  <a:lnTo>
                    <a:pt x="8223" y="653"/>
                  </a:lnTo>
                  <a:lnTo>
                    <a:pt x="7570" y="1306"/>
                  </a:lnTo>
                  <a:lnTo>
                    <a:pt x="7570" y="980"/>
                  </a:lnTo>
                  <a:lnTo>
                    <a:pt x="0" y="980"/>
                  </a:lnTo>
                  <a:lnTo>
                    <a:pt x="0" y="327"/>
                  </a:lnTo>
                  <a:close/>
                </a:path>
              </a:pathLst>
            </a:custGeom>
            <a:noFill/>
            <a:ln w="12175" cap="flat" cmpd="sng">
              <a:solidFill>
                <a:srgbClr val="FDFF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274" name="Google Shape;274;p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32" y="6847"/>
              <a:ext cx="4263" cy="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5"/>
            <p:cNvSpPr/>
            <p:nvPr/>
          </p:nvSpPr>
          <p:spPr>
            <a:xfrm>
              <a:off x="8532" y="6847"/>
              <a:ext cx="4263" cy="845"/>
            </a:xfrm>
            <a:custGeom>
              <a:avLst/>
              <a:gdLst/>
              <a:ahLst/>
              <a:cxnLst/>
              <a:rect l="l" t="t" r="r" b="b"/>
              <a:pathLst>
                <a:path w="4263" h="845" extrusionOk="0">
                  <a:moveTo>
                    <a:pt x="0" y="141"/>
                  </a:moveTo>
                  <a:lnTo>
                    <a:pt x="11" y="86"/>
                  </a:lnTo>
                  <a:lnTo>
                    <a:pt x="41" y="41"/>
                  </a:lnTo>
                  <a:lnTo>
                    <a:pt x="86" y="11"/>
                  </a:lnTo>
                  <a:lnTo>
                    <a:pt x="141" y="0"/>
                  </a:lnTo>
                  <a:lnTo>
                    <a:pt x="4122" y="0"/>
                  </a:lnTo>
                  <a:lnTo>
                    <a:pt x="4176" y="11"/>
                  </a:lnTo>
                  <a:lnTo>
                    <a:pt x="4221" y="41"/>
                  </a:lnTo>
                  <a:lnTo>
                    <a:pt x="4251" y="86"/>
                  </a:lnTo>
                  <a:lnTo>
                    <a:pt x="4262" y="141"/>
                  </a:lnTo>
                  <a:lnTo>
                    <a:pt x="4262" y="704"/>
                  </a:lnTo>
                  <a:lnTo>
                    <a:pt x="4251" y="759"/>
                  </a:lnTo>
                  <a:lnTo>
                    <a:pt x="4221" y="804"/>
                  </a:lnTo>
                  <a:lnTo>
                    <a:pt x="4176" y="834"/>
                  </a:lnTo>
                  <a:lnTo>
                    <a:pt x="4122" y="845"/>
                  </a:lnTo>
                  <a:lnTo>
                    <a:pt x="141" y="845"/>
                  </a:lnTo>
                  <a:lnTo>
                    <a:pt x="86" y="834"/>
                  </a:lnTo>
                  <a:lnTo>
                    <a:pt x="41" y="804"/>
                  </a:lnTo>
                  <a:lnTo>
                    <a:pt x="11" y="759"/>
                  </a:lnTo>
                  <a:lnTo>
                    <a:pt x="0" y="704"/>
                  </a:lnTo>
                  <a:lnTo>
                    <a:pt x="0" y="141"/>
                  </a:lnTo>
                  <a:close/>
                </a:path>
              </a:pathLst>
            </a:custGeom>
            <a:noFill/>
            <a:ln w="9525" cap="flat" cmpd="sng">
              <a:solidFill>
                <a:srgbClr val="EE47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8869" y="7111"/>
              <a:ext cx="3603" cy="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2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Data Analysis Process</a:t>
              </a:r>
              <a:endParaRPr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7" name="Google Shape;277;p25"/>
            <p:cNvSpPr txBox="1"/>
            <p:nvPr/>
          </p:nvSpPr>
          <p:spPr>
            <a:xfrm>
              <a:off x="8723" y="8116"/>
              <a:ext cx="4519" cy="1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Recorded Data</a:t>
              </a: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Transcribe Data</a:t>
              </a: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	 Coding Data</a:t>
              </a: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610870" marR="0" lvl="0" indent="-424814" algn="l" rtl="0">
                <a:lnSpc>
                  <a:spcPct val="2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n-GB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		Thematic Analysis</a:t>
              </a: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1990833" y="1038323"/>
            <a:ext cx="5221605" cy="9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lvl="0">
              <a:buSzPct val="155555"/>
            </a:pPr>
            <a:r>
              <a:rPr lang="en-GB" sz="3600" b="1" dirty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Study Findings</a:t>
            </a:r>
            <a:br>
              <a:rPr lang="en-GB" sz="3600" dirty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br>
              <a:rPr lang="en-GB" sz="3600" dirty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endParaRPr sz="3600" b="1" dirty="0">
              <a:solidFill>
                <a:schemeClr val="accent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83" name="Google Shape;283;p26"/>
          <p:cNvSpPr txBox="1">
            <a:spLocks noGrp="1"/>
          </p:cNvSpPr>
          <p:nvPr>
            <p:ph type="body" idx="1"/>
          </p:nvPr>
        </p:nvSpPr>
        <p:spPr>
          <a:xfrm>
            <a:off x="6145213" y="1225385"/>
            <a:ext cx="5868596" cy="504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GB" sz="24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“Does kissing means Sex?”</a:t>
            </a:r>
            <a:endParaRPr sz="2400" b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Confusion about what is sex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Forbidden topic to talk about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GB" sz="24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Seeking Knowledge about Sex</a:t>
            </a:r>
            <a:endParaRPr sz="2400" b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Ashamed of asking to guardian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Sharing with friends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GB" sz="24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Sex, Rape, and Marriage</a:t>
            </a:r>
            <a:endParaRPr sz="2400" b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‘Does kiss makes </a:t>
            </a:r>
            <a:r>
              <a:rPr lang="en-GB" sz="2000" dirty="0" err="1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pregnent</a:t>
            </a: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?’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Sex only happens after marriage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Confusion about rape and sex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GB" sz="24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Perception Towards Sex Education</a:t>
            </a:r>
            <a:endParaRPr sz="2400" b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Hide and Sick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Not welcoming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941DC-945E-BC78-444C-E24A7034F84E}"/>
              </a:ext>
            </a:extLst>
          </p:cNvPr>
          <p:cNvSpPr txBox="1"/>
          <p:nvPr/>
        </p:nvSpPr>
        <p:spPr>
          <a:xfrm>
            <a:off x="1280625" y="3165187"/>
            <a:ext cx="3221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Sex Education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1904925" y="562287"/>
            <a:ext cx="5221605" cy="9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lvl="0">
              <a:buSzPct val="155555"/>
            </a:pPr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Study Findings</a:t>
            </a:r>
            <a:endParaRPr sz="3600" b="1" dirty="0">
              <a:solidFill>
                <a:schemeClr val="accent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83" name="Google Shape;283;p26"/>
          <p:cNvSpPr txBox="1">
            <a:spLocks noGrp="1"/>
          </p:cNvSpPr>
          <p:nvPr>
            <p:ph type="body" idx="1"/>
          </p:nvPr>
        </p:nvSpPr>
        <p:spPr>
          <a:xfrm>
            <a:off x="5948266" y="1921773"/>
            <a:ext cx="6046787" cy="367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GB" sz="24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Talking about Contraception</a:t>
            </a: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Shameful </a:t>
            </a: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Topics of married people</a:t>
            </a:r>
          </a:p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 sz="24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“My friends make fun about gifting condoms to each other”</a:t>
            </a: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Condom: </a:t>
            </a:r>
            <a:r>
              <a:rPr lang="en-US" sz="2000" dirty="0" err="1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Ballon</a:t>
            </a:r>
            <a:r>
              <a:rPr lang="en-US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or something funny?</a:t>
            </a:r>
          </a:p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GB" sz="2400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Misconception, and Restriction</a:t>
            </a: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Don’t know the use </a:t>
            </a: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Confusion about condom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941DC-945E-BC78-444C-E24A7034F84E}"/>
              </a:ext>
            </a:extLst>
          </p:cNvPr>
          <p:cNvSpPr txBox="1"/>
          <p:nvPr/>
        </p:nvSpPr>
        <p:spPr>
          <a:xfrm>
            <a:off x="1294692" y="2918966"/>
            <a:ext cx="3221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Contraceptive Knowledge</a:t>
            </a:r>
            <a:endParaRPr lang="en-US" sz="3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title"/>
          </p:nvPr>
        </p:nvSpPr>
        <p:spPr>
          <a:xfrm>
            <a:off x="1945346" y="1027870"/>
            <a:ext cx="5221605" cy="95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140"/>
              <a:buFont typeface="Calibri"/>
              <a:buNone/>
            </a:pPr>
            <a:r>
              <a:rPr lang="en-GB" sz="3600" b="1" dirty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Study Findings</a:t>
            </a:r>
            <a:br>
              <a:rPr lang="en-GB" sz="3600" dirty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br>
              <a:rPr lang="en-GB" sz="3600" dirty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endParaRPr sz="3600" b="1" dirty="0">
              <a:solidFill>
                <a:schemeClr val="bg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96" name="Google Shape;296;p28"/>
          <p:cNvSpPr txBox="1">
            <a:spLocks noGrp="1"/>
          </p:cNvSpPr>
          <p:nvPr>
            <p:ph type="body" idx="1"/>
          </p:nvPr>
        </p:nvSpPr>
        <p:spPr>
          <a:xfrm>
            <a:off x="6145213" y="1372552"/>
            <a:ext cx="5625873" cy="417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None/>
            </a:pPr>
            <a:r>
              <a:rPr lang="en-GB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Family</a:t>
            </a:r>
            <a:endParaRPr b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Shame and Privacy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“The more knowledge, the more sin”</a:t>
            </a:r>
            <a:endParaRPr sz="2000" i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After Marriage Discourse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None/>
            </a:pPr>
            <a:r>
              <a:rPr lang="en-GB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Educational Institute</a:t>
            </a:r>
            <a:endParaRPr b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zygote, Egg, Sperm and Ovary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Cultural Obstacle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Student’s </a:t>
            </a:r>
            <a:r>
              <a:rPr lang="en-GB" sz="2000" dirty="0" err="1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Curiousity</a:t>
            </a: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vb. Student’s Resistance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1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None/>
            </a:pPr>
            <a:r>
              <a:rPr lang="en-GB" b="1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Community-Based Organization</a:t>
            </a:r>
            <a:endParaRPr b="1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Gap in Planning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Challanges</a:t>
            </a: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in Implementation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Cultural Boundary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28700" lvl="1" indent="-3429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1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343424-CA15-9C70-D6F4-2CAB5E9131FB}"/>
              </a:ext>
            </a:extLst>
          </p:cNvPr>
          <p:cNvSpPr txBox="1"/>
          <p:nvPr/>
        </p:nvSpPr>
        <p:spPr>
          <a:xfrm>
            <a:off x="947201" y="2918966"/>
            <a:ext cx="38920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Knowledge Provider’s Perception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9" descr="WhatsApp Image 2022-09-21 at 12.45.30 PM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44026" y="669388"/>
            <a:ext cx="5636260" cy="539242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</p:pic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1743050" y="669388"/>
            <a:ext cx="3742690" cy="61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Discussion</a:t>
            </a:r>
            <a:endParaRPr sz="3600" b="1" dirty="0">
              <a:solidFill>
                <a:schemeClr val="accent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1"/>
          </p:nvPr>
        </p:nvSpPr>
        <p:spPr>
          <a:xfrm>
            <a:off x="669270" y="2033143"/>
            <a:ext cx="4932334" cy="377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9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Limited Knowledge 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731"/>
              <a:buFont typeface="Arial" panose="020B0604020202020204" pitchFamily="34" charset="0"/>
              <a:buChar char="•"/>
            </a:pP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9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Confusing, forbidden and shameful.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731"/>
              <a:buFont typeface="Arial" panose="020B0604020202020204" pitchFamily="34" charset="0"/>
              <a:buChar char="•"/>
            </a:pP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9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Knowledge source: peer groups, television, relative’s conversations.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9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Guardians consider as ‘</a:t>
            </a:r>
            <a:r>
              <a:rPr lang="en-GB" sz="2000" dirty="0" err="1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marrital</a:t>
            </a: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issue’.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9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No specific and detail chapter on textbooks.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999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Community-based organizations leg behind in providing sex education and contraceptive knowledge.</a:t>
            </a:r>
            <a:endParaRPr sz="2000" dirty="0">
              <a:solidFill>
                <a:srgbClr val="08080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</a:pPr>
            <a:endParaRPr sz="2000" dirty="0">
              <a:solidFill>
                <a:srgbClr val="080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</a:pPr>
            <a:endParaRPr sz="2000" dirty="0">
              <a:solidFill>
                <a:srgbClr val="080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None/>
            </a:pPr>
            <a:endParaRPr sz="2000" dirty="0">
              <a:solidFill>
                <a:srgbClr val="080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233045" y="480060"/>
            <a:ext cx="1356604" cy="1366520"/>
          </a:xfrm>
          <a:custGeom>
            <a:avLst/>
            <a:gdLst/>
            <a:ahLst/>
            <a:cxnLst/>
            <a:rect l="l" t="t" r="r" b="b"/>
            <a:pathLst>
              <a:path w="2501" h="2571" extrusionOk="0">
                <a:moveTo>
                  <a:pt x="2500" y="929"/>
                </a:moveTo>
                <a:lnTo>
                  <a:pt x="2500" y="855"/>
                </a:lnTo>
                <a:lnTo>
                  <a:pt x="2493" y="780"/>
                </a:lnTo>
                <a:lnTo>
                  <a:pt x="2480" y="705"/>
                </a:lnTo>
                <a:lnTo>
                  <a:pt x="2460" y="630"/>
                </a:lnTo>
                <a:lnTo>
                  <a:pt x="2434" y="557"/>
                </a:lnTo>
                <a:lnTo>
                  <a:pt x="2403" y="488"/>
                </a:lnTo>
                <a:lnTo>
                  <a:pt x="2366" y="423"/>
                </a:lnTo>
                <a:lnTo>
                  <a:pt x="2324" y="361"/>
                </a:lnTo>
                <a:lnTo>
                  <a:pt x="2278" y="304"/>
                </a:lnTo>
                <a:lnTo>
                  <a:pt x="2227" y="251"/>
                </a:lnTo>
                <a:lnTo>
                  <a:pt x="2173" y="202"/>
                </a:lnTo>
                <a:lnTo>
                  <a:pt x="2115" y="159"/>
                </a:lnTo>
                <a:lnTo>
                  <a:pt x="2054" y="120"/>
                </a:lnTo>
                <a:lnTo>
                  <a:pt x="1990" y="86"/>
                </a:lnTo>
                <a:lnTo>
                  <a:pt x="1923" y="58"/>
                </a:lnTo>
                <a:lnTo>
                  <a:pt x="1854" y="35"/>
                </a:lnTo>
                <a:lnTo>
                  <a:pt x="1784" y="17"/>
                </a:lnTo>
                <a:lnTo>
                  <a:pt x="1711" y="5"/>
                </a:lnTo>
                <a:lnTo>
                  <a:pt x="1638" y="0"/>
                </a:lnTo>
                <a:lnTo>
                  <a:pt x="1564" y="0"/>
                </a:lnTo>
                <a:lnTo>
                  <a:pt x="1489" y="6"/>
                </a:lnTo>
                <a:lnTo>
                  <a:pt x="1414" y="20"/>
                </a:lnTo>
                <a:lnTo>
                  <a:pt x="1339" y="39"/>
                </a:lnTo>
                <a:lnTo>
                  <a:pt x="1266" y="65"/>
                </a:lnTo>
                <a:lnTo>
                  <a:pt x="1197" y="97"/>
                </a:lnTo>
                <a:lnTo>
                  <a:pt x="1131" y="134"/>
                </a:lnTo>
                <a:lnTo>
                  <a:pt x="1070" y="176"/>
                </a:lnTo>
                <a:lnTo>
                  <a:pt x="1013" y="222"/>
                </a:lnTo>
                <a:lnTo>
                  <a:pt x="960" y="272"/>
                </a:lnTo>
                <a:lnTo>
                  <a:pt x="911" y="327"/>
                </a:lnTo>
                <a:lnTo>
                  <a:pt x="868" y="385"/>
                </a:lnTo>
                <a:lnTo>
                  <a:pt x="829" y="446"/>
                </a:lnTo>
                <a:lnTo>
                  <a:pt x="813" y="476"/>
                </a:lnTo>
                <a:lnTo>
                  <a:pt x="636" y="396"/>
                </a:lnTo>
                <a:lnTo>
                  <a:pt x="626" y="298"/>
                </a:lnTo>
                <a:lnTo>
                  <a:pt x="595" y="231"/>
                </a:lnTo>
                <a:lnTo>
                  <a:pt x="549" y="177"/>
                </a:lnTo>
                <a:lnTo>
                  <a:pt x="491" y="136"/>
                </a:lnTo>
                <a:lnTo>
                  <a:pt x="425" y="112"/>
                </a:lnTo>
                <a:lnTo>
                  <a:pt x="354" y="105"/>
                </a:lnTo>
                <a:lnTo>
                  <a:pt x="281" y="117"/>
                </a:lnTo>
                <a:lnTo>
                  <a:pt x="214" y="148"/>
                </a:lnTo>
                <a:lnTo>
                  <a:pt x="159" y="194"/>
                </a:lnTo>
                <a:lnTo>
                  <a:pt x="119" y="252"/>
                </a:lnTo>
                <a:lnTo>
                  <a:pt x="94" y="318"/>
                </a:lnTo>
                <a:lnTo>
                  <a:pt x="87" y="389"/>
                </a:lnTo>
                <a:lnTo>
                  <a:pt x="99" y="462"/>
                </a:lnTo>
                <a:lnTo>
                  <a:pt x="131" y="529"/>
                </a:lnTo>
                <a:lnTo>
                  <a:pt x="177" y="584"/>
                </a:lnTo>
                <a:lnTo>
                  <a:pt x="234" y="624"/>
                </a:lnTo>
                <a:lnTo>
                  <a:pt x="300" y="649"/>
                </a:lnTo>
                <a:lnTo>
                  <a:pt x="372" y="656"/>
                </a:lnTo>
                <a:lnTo>
                  <a:pt x="445" y="644"/>
                </a:lnTo>
                <a:lnTo>
                  <a:pt x="512" y="613"/>
                </a:lnTo>
                <a:lnTo>
                  <a:pt x="566" y="566"/>
                </a:lnTo>
                <a:lnTo>
                  <a:pt x="575" y="554"/>
                </a:lnTo>
                <a:lnTo>
                  <a:pt x="748" y="633"/>
                </a:lnTo>
                <a:lnTo>
                  <a:pt x="744" y="645"/>
                </a:lnTo>
                <a:lnTo>
                  <a:pt x="726" y="716"/>
                </a:lnTo>
                <a:lnTo>
                  <a:pt x="714" y="788"/>
                </a:lnTo>
                <a:lnTo>
                  <a:pt x="708" y="862"/>
                </a:lnTo>
                <a:lnTo>
                  <a:pt x="709" y="936"/>
                </a:lnTo>
                <a:lnTo>
                  <a:pt x="715" y="1011"/>
                </a:lnTo>
                <a:lnTo>
                  <a:pt x="728" y="1086"/>
                </a:lnTo>
                <a:lnTo>
                  <a:pt x="748" y="1161"/>
                </a:lnTo>
                <a:lnTo>
                  <a:pt x="774" y="1234"/>
                </a:lnTo>
                <a:lnTo>
                  <a:pt x="806" y="1303"/>
                </a:lnTo>
                <a:lnTo>
                  <a:pt x="843" y="1368"/>
                </a:lnTo>
                <a:lnTo>
                  <a:pt x="884" y="1430"/>
                </a:lnTo>
                <a:lnTo>
                  <a:pt x="931" y="1487"/>
                </a:lnTo>
                <a:lnTo>
                  <a:pt x="931" y="1487"/>
                </a:lnTo>
                <a:lnTo>
                  <a:pt x="685" y="1750"/>
                </a:lnTo>
                <a:lnTo>
                  <a:pt x="653" y="1730"/>
                </a:lnTo>
                <a:lnTo>
                  <a:pt x="590" y="1703"/>
                </a:lnTo>
                <a:lnTo>
                  <a:pt x="524" y="1685"/>
                </a:lnTo>
                <a:lnTo>
                  <a:pt x="455" y="1678"/>
                </a:lnTo>
                <a:lnTo>
                  <a:pt x="384" y="1682"/>
                </a:lnTo>
                <a:lnTo>
                  <a:pt x="313" y="1698"/>
                </a:lnTo>
                <a:lnTo>
                  <a:pt x="246" y="1725"/>
                </a:lnTo>
                <a:lnTo>
                  <a:pt x="186" y="1762"/>
                </a:lnTo>
                <a:lnTo>
                  <a:pt x="132" y="1807"/>
                </a:lnTo>
                <a:lnTo>
                  <a:pt x="87" y="1858"/>
                </a:lnTo>
                <a:lnTo>
                  <a:pt x="51" y="1916"/>
                </a:lnTo>
                <a:lnTo>
                  <a:pt x="24" y="1979"/>
                </a:lnTo>
                <a:lnTo>
                  <a:pt x="6" y="2046"/>
                </a:lnTo>
                <a:lnTo>
                  <a:pt x="0" y="2115"/>
                </a:lnTo>
                <a:lnTo>
                  <a:pt x="4" y="2185"/>
                </a:lnTo>
                <a:lnTo>
                  <a:pt x="20" y="2256"/>
                </a:lnTo>
                <a:lnTo>
                  <a:pt x="47" y="2324"/>
                </a:lnTo>
                <a:lnTo>
                  <a:pt x="83" y="2384"/>
                </a:lnTo>
                <a:lnTo>
                  <a:pt x="128" y="2437"/>
                </a:lnTo>
                <a:lnTo>
                  <a:pt x="180" y="2482"/>
                </a:lnTo>
                <a:lnTo>
                  <a:pt x="238" y="2519"/>
                </a:lnTo>
                <a:lnTo>
                  <a:pt x="300" y="2546"/>
                </a:lnTo>
                <a:lnTo>
                  <a:pt x="367" y="2563"/>
                </a:lnTo>
                <a:lnTo>
                  <a:pt x="436" y="2570"/>
                </a:lnTo>
                <a:lnTo>
                  <a:pt x="507" y="2566"/>
                </a:lnTo>
                <a:lnTo>
                  <a:pt x="577" y="2550"/>
                </a:lnTo>
                <a:lnTo>
                  <a:pt x="645" y="2523"/>
                </a:lnTo>
                <a:lnTo>
                  <a:pt x="705" y="2487"/>
                </a:lnTo>
                <a:lnTo>
                  <a:pt x="758" y="2442"/>
                </a:lnTo>
                <a:lnTo>
                  <a:pt x="803" y="2390"/>
                </a:lnTo>
                <a:lnTo>
                  <a:pt x="840" y="2332"/>
                </a:lnTo>
                <a:lnTo>
                  <a:pt x="867" y="2269"/>
                </a:lnTo>
                <a:lnTo>
                  <a:pt x="884" y="2203"/>
                </a:lnTo>
                <a:lnTo>
                  <a:pt x="891" y="2134"/>
                </a:lnTo>
                <a:lnTo>
                  <a:pt x="887" y="2063"/>
                </a:lnTo>
                <a:lnTo>
                  <a:pt x="871" y="1992"/>
                </a:lnTo>
                <a:lnTo>
                  <a:pt x="844" y="1925"/>
                </a:lnTo>
                <a:lnTo>
                  <a:pt x="823" y="1889"/>
                </a:lnTo>
                <a:lnTo>
                  <a:pt x="1076" y="1619"/>
                </a:lnTo>
                <a:lnTo>
                  <a:pt x="1155" y="1671"/>
                </a:lnTo>
                <a:lnTo>
                  <a:pt x="1219" y="1704"/>
                </a:lnTo>
                <a:lnTo>
                  <a:pt x="1286" y="1733"/>
                </a:lnTo>
                <a:lnTo>
                  <a:pt x="1354" y="1756"/>
                </a:lnTo>
                <a:lnTo>
                  <a:pt x="1425" y="1774"/>
                </a:lnTo>
                <a:lnTo>
                  <a:pt x="1497" y="1785"/>
                </a:lnTo>
                <a:lnTo>
                  <a:pt x="1571" y="1791"/>
                </a:lnTo>
                <a:lnTo>
                  <a:pt x="1645" y="1791"/>
                </a:lnTo>
                <a:lnTo>
                  <a:pt x="1720" y="1784"/>
                </a:lnTo>
                <a:lnTo>
                  <a:pt x="1795" y="1771"/>
                </a:lnTo>
                <a:lnTo>
                  <a:pt x="1870" y="1751"/>
                </a:lnTo>
                <a:lnTo>
                  <a:pt x="1942" y="1725"/>
                </a:lnTo>
                <a:lnTo>
                  <a:pt x="2012" y="1694"/>
                </a:lnTo>
                <a:lnTo>
                  <a:pt x="2077" y="1657"/>
                </a:lnTo>
                <a:lnTo>
                  <a:pt x="2139" y="1615"/>
                </a:lnTo>
                <a:lnTo>
                  <a:pt x="2196" y="1569"/>
                </a:lnTo>
                <a:lnTo>
                  <a:pt x="2249" y="1518"/>
                </a:lnTo>
                <a:lnTo>
                  <a:pt x="2297" y="1464"/>
                </a:lnTo>
                <a:lnTo>
                  <a:pt x="2341" y="1406"/>
                </a:lnTo>
                <a:lnTo>
                  <a:pt x="2380" y="1345"/>
                </a:lnTo>
                <a:lnTo>
                  <a:pt x="2413" y="1281"/>
                </a:lnTo>
                <a:lnTo>
                  <a:pt x="2442" y="1214"/>
                </a:lnTo>
                <a:lnTo>
                  <a:pt x="2465" y="1145"/>
                </a:lnTo>
                <a:lnTo>
                  <a:pt x="2483" y="1075"/>
                </a:lnTo>
                <a:lnTo>
                  <a:pt x="2494" y="1002"/>
                </a:lnTo>
                <a:lnTo>
                  <a:pt x="2500" y="9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02;p22">
            <a:extLst>
              <a:ext uri="{FF2B5EF4-FFF2-40B4-BE49-F238E27FC236}">
                <a16:creationId xmlns:a16="http://schemas.microsoft.com/office/drawing/2014/main" id="{F85891A4-04AC-03E7-6EDE-9A4F096E80F7}"/>
              </a:ext>
            </a:extLst>
          </p:cNvPr>
          <p:cNvSpPr/>
          <p:nvPr/>
        </p:nvSpPr>
        <p:spPr>
          <a:xfrm>
            <a:off x="5304291" y="95089"/>
            <a:ext cx="1390720" cy="13907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3;p22">
            <a:extLst>
              <a:ext uri="{FF2B5EF4-FFF2-40B4-BE49-F238E27FC236}">
                <a16:creationId xmlns:a16="http://schemas.microsoft.com/office/drawing/2014/main" id="{066328DC-B3B6-819C-24B1-67E8523CEB91}"/>
              </a:ext>
            </a:extLst>
          </p:cNvPr>
          <p:cNvSpPr/>
          <p:nvPr/>
        </p:nvSpPr>
        <p:spPr>
          <a:xfrm>
            <a:off x="7792573" y="6231523"/>
            <a:ext cx="1252954" cy="1252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4;p22">
            <a:extLst>
              <a:ext uri="{FF2B5EF4-FFF2-40B4-BE49-F238E27FC236}">
                <a16:creationId xmlns:a16="http://schemas.microsoft.com/office/drawing/2014/main" id="{5FBBD168-A696-6C19-3658-DC4774294674}"/>
              </a:ext>
            </a:extLst>
          </p:cNvPr>
          <p:cNvSpPr/>
          <p:nvPr/>
        </p:nvSpPr>
        <p:spPr>
          <a:xfrm>
            <a:off x="10448950" y="315218"/>
            <a:ext cx="708339" cy="7083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5;p22">
            <a:extLst>
              <a:ext uri="{FF2B5EF4-FFF2-40B4-BE49-F238E27FC236}">
                <a16:creationId xmlns:a16="http://schemas.microsoft.com/office/drawing/2014/main" id="{B5C4FC90-C2EE-E813-5DB7-E00BC6C8D7AE}"/>
              </a:ext>
            </a:extLst>
          </p:cNvPr>
          <p:cNvSpPr/>
          <p:nvPr/>
        </p:nvSpPr>
        <p:spPr>
          <a:xfrm>
            <a:off x="11056268" y="3457575"/>
            <a:ext cx="1048036" cy="1048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NI_3">
      <a:dk1>
        <a:srgbClr val="A10869"/>
      </a:dk1>
      <a:lt1>
        <a:srgbClr val="FFFFFF"/>
      </a:lt1>
      <a:dk2>
        <a:srgbClr val="A10869"/>
      </a:dk2>
      <a:lt2>
        <a:srgbClr val="FEFFFE"/>
      </a:lt2>
      <a:accent1>
        <a:srgbClr val="FFC001"/>
      </a:accent1>
      <a:accent2>
        <a:srgbClr val="A10869"/>
      </a:accent2>
      <a:accent3>
        <a:srgbClr val="EF48A1"/>
      </a:accent3>
      <a:accent4>
        <a:srgbClr val="50BFCA"/>
      </a:accent4>
      <a:accent5>
        <a:srgbClr val="1A5378"/>
      </a:accent5>
      <a:accent6>
        <a:srgbClr val="15425F"/>
      </a:accent6>
      <a:hlink>
        <a:srgbClr val="A2096A"/>
      </a:hlink>
      <a:folHlink>
        <a:srgbClr val="9797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789</Words>
  <Application>Microsoft Office PowerPoint</Application>
  <PresentationFormat>Widescreen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Puberty Crisis: A Qualitative Study on Sex Education and Contraceptive Knowledge  among Unmarried Female Adolescents in Rural Area of Sunamganj, Bangladesh</vt:lpstr>
      <vt:lpstr>CONTENTS</vt:lpstr>
      <vt:lpstr>Background Analysis</vt:lpstr>
      <vt:lpstr>Study Objective</vt:lpstr>
      <vt:lpstr>Methodology</vt:lpstr>
      <vt:lpstr>Study Findings  </vt:lpstr>
      <vt:lpstr>Study Findings</vt:lpstr>
      <vt:lpstr>Study Findings  </vt:lpstr>
      <vt:lpstr>Discussion</vt:lpstr>
      <vt:lpstr>Recommendations</vt:lpstr>
      <vt:lpstr> “Our parents or the teachers don’t explain those things to us. I think they probably think that the more we would know, the more we would be interested in having sex.”  (IDI_16_adolescent_girl_sunamganj Sadar)”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Puberty Crisis: A Qualitative Study on Sex Education and Contraceptive Knowledge  among Unmarried Female Adolescents in Rural Area of Sunamganj, Bangladesh</dc:title>
  <cp:lastModifiedBy>umayer@redorangecom.com</cp:lastModifiedBy>
  <cp:revision>6</cp:revision>
  <dcterms:modified xsi:type="dcterms:W3CDTF">2022-09-24T12:42:09Z</dcterms:modified>
</cp:coreProperties>
</file>