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2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B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99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9" name="Google Shape;2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-1115359" y="-796335"/>
            <a:ext cx="6903931" cy="6849803"/>
          </a:xfrm>
          <a:prstGeom prst="ellipse">
            <a:avLst/>
          </a:prstGeom>
          <a:noFill/>
          <a:ln>
            <a:noFill/>
          </a:ln>
        </p:spPr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971071" y="4083358"/>
            <a:ext cx="4021394" cy="128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971071" y="2113269"/>
            <a:ext cx="4021394" cy="183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>
            <a:endParaRPr/>
          </a:p>
        </p:txBody>
      </p:sp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2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106" name="Google Shape;106;p12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2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2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2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body" idx="1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3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117" name="Google Shape;117;p13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14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127" name="Google Shape;127;p14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2" name="Google Shape;132;p14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>
            <a:spLocks noGrp="1"/>
          </p:cNvSpPr>
          <p:nvPr>
            <p:ph type="body" idx="1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>
            <a:spLocks noGrp="1"/>
          </p:cNvSpPr>
          <p:nvPr>
            <p:ph type="body" idx="2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15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139" name="Google Shape;139;p15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" name="Google Shape;144;p15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>
            <a:spLocks noGrp="1"/>
          </p:cNvSpPr>
          <p:nvPr>
            <p:ph type="body" idx="1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>
            <a:spLocks noGrp="1"/>
          </p:cNvSpPr>
          <p:nvPr>
            <p:ph type="body" idx="2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0" name="Google Shape;150;p16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151" name="Google Shape;151;p16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6" name="Google Shape;156;p16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>
            <a:spLocks noGrp="1"/>
          </p:cNvSpPr>
          <p:nvPr>
            <p:ph type="body" idx="1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>
            <a:spLocks noGrp="1"/>
          </p:cNvSpPr>
          <p:nvPr>
            <p:ph type="body" idx="2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17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163" name="Google Shape;163;p17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8" name="Google Shape;168;p17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8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www.share-netinternational.org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839788" y="1553497"/>
            <a:ext cx="3932237" cy="10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>
            <a:spLocks noGrp="1"/>
          </p:cNvSpPr>
          <p:nvPr>
            <p:ph type="pic" idx="2"/>
          </p:nvPr>
        </p:nvSpPr>
        <p:spPr>
          <a:xfrm>
            <a:off x="5080224" y="-2844238"/>
            <a:ext cx="8864973" cy="8795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839788" y="2871018"/>
            <a:ext cx="3932237" cy="172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">
  <p:cSld name="Vis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 rot="286817">
            <a:off x="890730" y="-1074920"/>
            <a:ext cx="10259879" cy="8798055"/>
            <a:chOff x="423457" y="88179"/>
            <a:chExt cx="2377059" cy="2038377"/>
          </a:xfrm>
        </p:grpSpPr>
        <p:sp>
          <p:nvSpPr>
            <p:cNvPr id="19" name="Google Shape;19;p3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572500" y="107631"/>
            <a:ext cx="2620526" cy="163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775726" y="1886083"/>
            <a:ext cx="4673431" cy="326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">
  <p:cSld name="Miss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4"/>
          <p:cNvGrpSpPr/>
          <p:nvPr/>
        </p:nvGrpSpPr>
        <p:grpSpPr>
          <a:xfrm rot="-523451" flipH="1">
            <a:off x="777026" y="-1054750"/>
            <a:ext cx="10259878" cy="8798055"/>
            <a:chOff x="423457" y="88179"/>
            <a:chExt cx="2377059" cy="2038377"/>
          </a:xfrm>
        </p:grpSpPr>
        <p:sp>
          <p:nvSpPr>
            <p:cNvPr id="31" name="Google Shape;31;p4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13162" y="107631"/>
            <a:ext cx="2620526" cy="163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5477804" y="1887233"/>
            <a:ext cx="4673431" cy="326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>
            <a:spLocks noGrp="1"/>
          </p:cNvSpPr>
          <p:nvPr>
            <p:ph type="body" idx="1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>
            <a:spLocks noGrp="1"/>
          </p:cNvSpPr>
          <p:nvPr>
            <p:ph type="body" idx="2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 b="1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" name="Google Shape;43;p5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44" name="Google Shape;44;p5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3911601" y="2843212"/>
            <a:ext cx="3932237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>
            <a:spLocks noGrp="1"/>
          </p:cNvSpPr>
          <p:nvPr>
            <p:ph type="pic" idx="2"/>
          </p:nvPr>
        </p:nvSpPr>
        <p:spPr>
          <a:xfrm>
            <a:off x="-2606533" y="-2480185"/>
            <a:ext cx="8572641" cy="850543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790135" y="899698"/>
            <a:ext cx="3542714" cy="87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1987823" y="1885951"/>
            <a:ext cx="8545911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9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74" name="Google Shape;74;p9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0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84" name="Google Shape;84;p10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www.share-netinternational.org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1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95" name="Google Shape;95;p11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1"/>
          <p:cNvSpPr txBox="1">
            <a:spLocks noGrp="1"/>
          </p:cNvSpPr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656903-set-of-doctor-cartoon-characters-medical-staff-team-concep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/>
          <p:nvPr/>
        </p:nvSpPr>
        <p:spPr>
          <a:xfrm>
            <a:off x="5847648" y="419989"/>
            <a:ext cx="668900" cy="6647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2" name="Picture 8" descr="We Hear You – Sexual reproductive health and rights for all">
            <a:extLst>
              <a:ext uri="{FF2B5EF4-FFF2-40B4-BE49-F238E27FC236}">
                <a16:creationId xmlns:a16="http://schemas.microsoft.com/office/drawing/2014/main" id="{16AD6EC9-03DA-B407-85D6-0265992F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4" y="2176283"/>
            <a:ext cx="6108062" cy="38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9" name="Google Shape;189;p21"/>
          <p:cNvGrpSpPr/>
          <p:nvPr/>
        </p:nvGrpSpPr>
        <p:grpSpPr>
          <a:xfrm rot="19126750">
            <a:off x="314273" y="-2439"/>
            <a:ext cx="2595053" cy="2379329"/>
            <a:chOff x="5447072" y="4619085"/>
            <a:chExt cx="1924755" cy="1807350"/>
          </a:xfrm>
        </p:grpSpPr>
        <p:sp>
          <p:nvSpPr>
            <p:cNvPr id="190" name="Google Shape;190;p21"/>
            <p:cNvSpPr/>
            <p:nvPr/>
          </p:nvSpPr>
          <p:spPr>
            <a:xfrm>
              <a:off x="5732330" y="4786938"/>
              <a:ext cx="1639497" cy="16394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 rot="2501108">
              <a:off x="5419043" y="4860560"/>
              <a:ext cx="811770" cy="224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5847648" y="908032"/>
            <a:ext cx="6127810" cy="331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Observing Like a Health Care Professional: A Qualitative Study into The Access to Information About SRHR among Adolescents in Sylhet City, Bangladesh</a:t>
            </a:r>
          </a:p>
        </p:txBody>
      </p:sp>
      <p:sp>
        <p:nvSpPr>
          <p:cNvPr id="194" name="Google Shape;194;p21"/>
          <p:cNvSpPr/>
          <p:nvPr/>
        </p:nvSpPr>
        <p:spPr>
          <a:xfrm>
            <a:off x="3759773" y="534939"/>
            <a:ext cx="1033632" cy="10336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7202839" y="4736288"/>
            <a:ext cx="4772619" cy="145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rPr lang="en-US" sz="1100" b="1" dirty="0"/>
              <a:t>Presented by:</a:t>
            </a: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Pranto Paul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Anthropology,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Shahjalal University of Science &amp; Technology, Sylhet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endParaRPr lang="en-US" b="1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rPr lang="en-US" dirty="0"/>
              <a:t>Project Officer, Light to Life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endParaRPr sz="1050" dirty="0"/>
          </a:p>
        </p:txBody>
      </p:sp>
      <p:sp>
        <p:nvSpPr>
          <p:cNvPr id="198" name="Google Shape;198;p21"/>
          <p:cNvSpPr/>
          <p:nvPr/>
        </p:nvSpPr>
        <p:spPr>
          <a:xfrm>
            <a:off x="7896019" y="4606212"/>
            <a:ext cx="1142326" cy="1142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p21"/>
          <p:cNvGrpSpPr/>
          <p:nvPr/>
        </p:nvGrpSpPr>
        <p:grpSpPr>
          <a:xfrm>
            <a:off x="7666658" y="16610"/>
            <a:ext cx="4308800" cy="745378"/>
            <a:chOff x="7666658" y="16610"/>
            <a:chExt cx="4308800" cy="745378"/>
          </a:xfrm>
        </p:grpSpPr>
        <p:pic>
          <p:nvPicPr>
            <p:cNvPr id="200" name="Google Shape;200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012680" y="192348"/>
              <a:ext cx="1962778" cy="569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1" descr="Logo&#10;&#10;Description automatically generated"/>
            <p:cNvPicPr preferRelativeResize="0"/>
            <p:nvPr/>
          </p:nvPicPr>
          <p:blipFill/>
          <p:spPr>
            <a:xfrm>
              <a:off x="7666658" y="16610"/>
              <a:ext cx="1630861" cy="7061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1"/>
          <p:cNvSpPr/>
          <p:nvPr/>
        </p:nvSpPr>
        <p:spPr>
          <a:xfrm>
            <a:off x="6243990" y="4311706"/>
            <a:ext cx="1033633" cy="1033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D2A6E-E3F7-234D-8741-88FEC0C9628A}"/>
              </a:ext>
            </a:extLst>
          </p:cNvPr>
          <p:cNvSpPr txBox="1"/>
          <p:nvPr/>
        </p:nvSpPr>
        <p:spPr>
          <a:xfrm>
            <a:off x="875414" y="561935"/>
            <a:ext cx="1907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Sexua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and Reproductive Health and Rights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(SRHR)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F6EA0DD-8BCA-CCE9-C6F8-D27A71E4DEF9}"/>
              </a:ext>
            </a:extLst>
          </p:cNvPr>
          <p:cNvSpPr/>
          <p:nvPr/>
        </p:nvSpPr>
        <p:spPr>
          <a:xfrm>
            <a:off x="10723305" y="3172230"/>
            <a:ext cx="287715" cy="915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Google Shape;212;p22"/>
          <p:cNvSpPr/>
          <p:nvPr/>
        </p:nvSpPr>
        <p:spPr>
          <a:xfrm>
            <a:off x="10002984" y="2118274"/>
            <a:ext cx="1797203" cy="15947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 Care Professionals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8427563" y="157163"/>
            <a:ext cx="2978870" cy="14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Background</a:t>
            </a:r>
            <a:endParaRPr sz="4400" dirty="0">
              <a:solidFill>
                <a:srgbClr val="000000"/>
              </a:solidFill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6096000" y="2861010"/>
            <a:ext cx="2331563" cy="23395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Defining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Sexual and Reproductive Health and Rights (SRHR)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149555" y="215361"/>
            <a:ext cx="2039461" cy="19673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Defining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Adolescence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194769" y="5000986"/>
            <a:ext cx="750985" cy="750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9CABF-75B1-3888-F152-60F6520D69B4}"/>
              </a:ext>
            </a:extLst>
          </p:cNvPr>
          <p:cNvSpPr txBox="1"/>
          <p:nvPr/>
        </p:nvSpPr>
        <p:spPr>
          <a:xfrm>
            <a:off x="2189016" y="1281467"/>
            <a:ext cx="436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Adolescence is the time between childhood and adulthood (10 and 19 years old) according to World Health Organization (WHO).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081F9-2203-D27C-A129-820B32B8FA0B}"/>
              </a:ext>
            </a:extLst>
          </p:cNvPr>
          <p:cNvSpPr txBox="1"/>
          <p:nvPr/>
        </p:nvSpPr>
        <p:spPr>
          <a:xfrm>
            <a:off x="1603895" y="3129710"/>
            <a:ext cx="43641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Sexual and Reproductive Health services must meet public health and human rights requirements, including the right to health's "availability, accessibility, acceptability, and quality" framework (Lancet and Guttmacher Institute, 2018)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956234-85BF-E40E-381F-758662B5B46F}"/>
              </a:ext>
            </a:extLst>
          </p:cNvPr>
          <p:cNvSpPr txBox="1"/>
          <p:nvPr/>
        </p:nvSpPr>
        <p:spPr>
          <a:xfrm>
            <a:off x="8825345" y="4170676"/>
            <a:ext cx="3282865" cy="2031325"/>
          </a:xfrm>
          <a:prstGeom prst="rect">
            <a:avLst/>
          </a:prstGeom>
          <a:solidFill>
            <a:srgbClr val="50BFC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Health professionals maintain health in humans through the application of the principles and procedures of evidence-based medicine and caring (WHO, 2007).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Medical Doctors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Nursing Professionals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Pharmacists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577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E9D1BF-0A82-738F-6C4B-DA67D2646AF1}"/>
              </a:ext>
            </a:extLst>
          </p:cNvPr>
          <p:cNvSpPr txBox="1"/>
          <p:nvPr/>
        </p:nvSpPr>
        <p:spPr>
          <a:xfrm rot="624687">
            <a:off x="7638343" y="3437304"/>
            <a:ext cx="4204916" cy="2525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SRHR is still a cultural taboo in Bangladesh, especially for adolescents and young people, and particularly outside marriage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(Nahar et al. 1999). 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Young people in Bangladesh lack sexual and reproductive health (SRH) information and services, putting them at risk for unintended pregnancy, unsafe abortion, and maternal mortality (Population Reference Bureau [PRB], 2021)</a:t>
            </a:r>
            <a:endParaRPr lang="en-US" sz="120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8427563" y="157163"/>
            <a:ext cx="2978870" cy="14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Background</a:t>
            </a:r>
            <a:endParaRPr sz="4400" dirty="0">
              <a:solidFill>
                <a:srgbClr val="000000"/>
              </a:solidFill>
            </a:endParaRPr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1350983" y="723838"/>
            <a:ext cx="5673271" cy="5410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sz="2000" dirty="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Sexual and Reproductive Health </a:t>
            </a:r>
            <a:r>
              <a:rPr lang="en-US" sz="1600" dirty="0">
                <a:solidFill>
                  <a:srgbClr val="000000"/>
                </a:solidFill>
              </a:rPr>
              <a:t>was recommended at the International Conference on Population and Development (ICPD) in 1995  (</a:t>
            </a:r>
            <a:r>
              <a:rPr lang="en-US" sz="1600" dirty="0" err="1">
                <a:solidFill>
                  <a:srgbClr val="000000"/>
                </a:solidFill>
              </a:rPr>
              <a:t>Naripokkho</a:t>
            </a:r>
            <a:r>
              <a:rPr lang="en-US" sz="1600" dirty="0">
                <a:solidFill>
                  <a:srgbClr val="000000"/>
                </a:solidFill>
              </a:rPr>
              <a:t>, 2017).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Reproductive rights are granted for all people in the ICPD Programme of Action in 1995.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Access information and services concerning SRHR</a:t>
            </a:r>
            <a:r>
              <a:rPr lang="en-US" sz="1600" dirty="0">
                <a:solidFill>
                  <a:srgbClr val="000000"/>
                </a:solidFill>
              </a:rPr>
              <a:t>, as well as the liberty to make choices about one's own sexuality and sexual health, are </a:t>
            </a:r>
            <a:r>
              <a:rPr lang="en-US" sz="1600" i="1" dirty="0">
                <a:solidFill>
                  <a:srgbClr val="000000"/>
                </a:solidFill>
              </a:rPr>
              <a:t>influenced by </a:t>
            </a:r>
            <a:r>
              <a:rPr lang="en-US" sz="1600" dirty="0">
                <a:solidFill>
                  <a:srgbClr val="000000"/>
                </a:solidFill>
              </a:rPr>
              <a:t>the assumptions and perceptions held by caregivers and family members (Thurston &amp; Santos, 2022).</a:t>
            </a:r>
          </a:p>
          <a:p>
            <a:pPr marL="342900" lvl="0" indent="-190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10745478" y="1966473"/>
            <a:ext cx="1311688" cy="12339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SRHR in Bangladesh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197015" y="5084618"/>
            <a:ext cx="948117" cy="856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197015" y="689116"/>
            <a:ext cx="1525744" cy="15874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Global Perspective and SRHR 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8989816" y="6005367"/>
            <a:ext cx="750985" cy="750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DE743E90-37E3-BD90-08D2-7FE338451BDF}"/>
              </a:ext>
            </a:extLst>
          </p:cNvPr>
          <p:cNvCxnSpPr>
            <a:cxnSpLocks/>
            <a:stCxn id="211" idx="3"/>
            <a:endCxn id="14" idx="0"/>
          </p:cNvCxnSpPr>
          <p:nvPr/>
        </p:nvCxnSpPr>
        <p:spPr>
          <a:xfrm rot="5400000">
            <a:off x="10234104" y="2754632"/>
            <a:ext cx="438402" cy="96853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title"/>
          </p:nvPr>
        </p:nvSpPr>
        <p:spPr>
          <a:xfrm>
            <a:off x="8427563" y="157163"/>
            <a:ext cx="2978870" cy="14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Objective</a:t>
            </a:r>
            <a:endParaRPr sz="4400" dirty="0">
              <a:solidFill>
                <a:srgbClr val="000000"/>
              </a:solidFill>
            </a:endParaRPr>
          </a:p>
        </p:txBody>
      </p:sp>
      <p:sp>
        <p:nvSpPr>
          <p:cNvPr id="221" name="Google Shape;221;p23"/>
          <p:cNvSpPr txBox="1">
            <a:spLocks noGrp="1"/>
          </p:cNvSpPr>
          <p:nvPr>
            <p:ph type="body" idx="1"/>
          </p:nvPr>
        </p:nvSpPr>
        <p:spPr>
          <a:xfrm>
            <a:off x="1586217" y="1466806"/>
            <a:ext cx="5707528" cy="214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9316061" y="4784236"/>
            <a:ext cx="634685" cy="6346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9116588" y="3036925"/>
            <a:ext cx="1033633" cy="10336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347205" y="324480"/>
            <a:ext cx="1142326" cy="1142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7435955" y="4587939"/>
            <a:ext cx="750985" cy="750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B5978-134A-5C5A-F495-A3C9076B2774}"/>
              </a:ext>
            </a:extLst>
          </p:cNvPr>
          <p:cNvSpPr txBox="1"/>
          <p:nvPr/>
        </p:nvSpPr>
        <p:spPr>
          <a:xfrm>
            <a:off x="1489531" y="1644915"/>
            <a:ext cx="53823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find out how health care professionals who work as sources of SRHR information make that information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reveal the factors that determine the accessibility of SRHR information access among urban adolescents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know the personal experiences of health care professionals regarding urban adolescents' access to SRHR information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/>
          <p:nvPr/>
        </p:nvSpPr>
        <p:spPr>
          <a:xfrm>
            <a:off x="11108510" y="2424051"/>
            <a:ext cx="1142326" cy="1142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32735" y="3639951"/>
            <a:ext cx="1425910" cy="13932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baseline="0">
                <a:latin typeface="Calibri" panose="020F0502020204030204" pitchFamily="34" charset="0"/>
              </a:rPr>
              <a:t>Map of the study area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10401300" y="451851"/>
            <a:ext cx="1033633" cy="1033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10918116" y="4504944"/>
            <a:ext cx="750985" cy="750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611562" y="336231"/>
            <a:ext cx="2620526" cy="163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Method</a:t>
            </a:r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body" idx="1"/>
          </p:nvPr>
        </p:nvSpPr>
        <p:spPr>
          <a:xfrm>
            <a:off x="5237577" y="1655365"/>
            <a:ext cx="5921418" cy="55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Study type: 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Qualitative</a:t>
            </a:r>
          </a:p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Study area: </a:t>
            </a:r>
            <a:r>
              <a:rPr lang="en-US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Sylhet Sadar, Bangladesh</a:t>
            </a:r>
            <a:endParaRPr lang="en-US" sz="24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Sample size: 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10 KII </a:t>
            </a:r>
          </a:p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Sampling: 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Purposive </a:t>
            </a:r>
          </a:p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Data analysis: </a:t>
            </a:r>
            <a:r>
              <a:rPr lang="en-US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Thematic Analysis</a:t>
            </a:r>
            <a:endParaRPr lang="en-US" sz="24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Ethical Approval: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ritten consent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Overview of the study area in Sylhet Sadar Upzilla, Northeast... | Download  Scientific Diagram">
            <a:extLst>
              <a:ext uri="{FF2B5EF4-FFF2-40B4-BE49-F238E27FC236}">
                <a16:creationId xmlns:a16="http://schemas.microsoft.com/office/drawing/2014/main" id="{217E0C10-0E15-2516-A567-FB2D8797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08" y="3089811"/>
            <a:ext cx="2876879" cy="263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22;p23">
            <a:extLst>
              <a:ext uri="{FF2B5EF4-FFF2-40B4-BE49-F238E27FC236}">
                <a16:creationId xmlns:a16="http://schemas.microsoft.com/office/drawing/2014/main" id="{A98C3D76-3436-1908-5985-CE4C91637C38}"/>
              </a:ext>
            </a:extLst>
          </p:cNvPr>
          <p:cNvSpPr/>
          <p:nvPr/>
        </p:nvSpPr>
        <p:spPr>
          <a:xfrm>
            <a:off x="4007687" y="1806453"/>
            <a:ext cx="4176618" cy="39832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0DD9B6-CF48-CFBF-A84E-684FB847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741" y="74931"/>
            <a:ext cx="5221565" cy="6679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Conceptual Framework of The Study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559FF7D-9A2A-C048-AC31-C27FBEA45C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96714" y="2702650"/>
            <a:ext cx="2398569" cy="2190890"/>
          </a:xfrm>
          <a:prstGeom prst="flowChartConnector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Health Care Professionals</a:t>
            </a:r>
          </a:p>
        </p:txBody>
      </p:sp>
      <p:sp>
        <p:nvSpPr>
          <p:cNvPr id="13" name="Google Shape;234;p24">
            <a:extLst>
              <a:ext uri="{FF2B5EF4-FFF2-40B4-BE49-F238E27FC236}">
                <a16:creationId xmlns:a16="http://schemas.microsoft.com/office/drawing/2014/main" id="{B238EB31-5DD1-5518-D016-3697F47E20A0}"/>
              </a:ext>
            </a:extLst>
          </p:cNvPr>
          <p:cNvSpPr/>
          <p:nvPr/>
        </p:nvSpPr>
        <p:spPr>
          <a:xfrm>
            <a:off x="50365" y="3125551"/>
            <a:ext cx="1256318" cy="127698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736169D8-7465-162E-D204-F313FB1A0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8700" y="2981463"/>
            <a:ext cx="1754600" cy="1169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7840A6-73BC-EDD4-B1F9-DBF7B531FF95}"/>
              </a:ext>
            </a:extLst>
          </p:cNvPr>
          <p:cNvSpPr txBox="1"/>
          <p:nvPr/>
        </p:nvSpPr>
        <p:spPr>
          <a:xfrm>
            <a:off x="4725789" y="2491045"/>
            <a:ext cx="1108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F0F91E-10CB-CCCA-64FD-4F965AACB16E}"/>
              </a:ext>
            </a:extLst>
          </p:cNvPr>
          <p:cNvSpPr txBox="1"/>
          <p:nvPr/>
        </p:nvSpPr>
        <p:spPr>
          <a:xfrm>
            <a:off x="4007687" y="3523015"/>
            <a:ext cx="110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 Behavior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1D5D21-0DB0-D354-7397-41C70E69A191}"/>
              </a:ext>
            </a:extLst>
          </p:cNvPr>
          <p:cNvSpPr txBox="1"/>
          <p:nvPr/>
        </p:nvSpPr>
        <p:spPr>
          <a:xfrm>
            <a:off x="6310029" y="2209940"/>
            <a:ext cx="103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Relational Behavior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257CE1-5E95-96B2-8D2A-05006C8B6FFB}"/>
              </a:ext>
            </a:extLst>
          </p:cNvPr>
          <p:cNvSpPr txBox="1"/>
          <p:nvPr/>
        </p:nvSpPr>
        <p:spPr>
          <a:xfrm>
            <a:off x="5541815" y="5061041"/>
            <a:ext cx="1288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B514DF-1611-9FDA-BD9F-EC72B628DDE2}"/>
              </a:ext>
            </a:extLst>
          </p:cNvPr>
          <p:cNvSpPr txBox="1"/>
          <p:nvPr/>
        </p:nvSpPr>
        <p:spPr>
          <a:xfrm>
            <a:off x="7390925" y="3566376"/>
            <a:ext cx="1108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en-US" dirty="0"/>
              <a:t> </a:t>
            </a:r>
          </a:p>
        </p:txBody>
      </p:sp>
      <p:sp>
        <p:nvSpPr>
          <p:cNvPr id="32" name="Google Shape;233;p24">
            <a:extLst>
              <a:ext uri="{FF2B5EF4-FFF2-40B4-BE49-F238E27FC236}">
                <a16:creationId xmlns:a16="http://schemas.microsoft.com/office/drawing/2014/main" id="{414A5281-62B7-F5E4-D24E-734FA9FC6E8E}"/>
              </a:ext>
            </a:extLst>
          </p:cNvPr>
          <p:cNvSpPr/>
          <p:nvPr/>
        </p:nvSpPr>
        <p:spPr>
          <a:xfrm>
            <a:off x="8589191" y="2921273"/>
            <a:ext cx="1635463" cy="14983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Community Engagement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(SRHR Partners) </a:t>
            </a:r>
            <a:endParaRPr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33;p24">
            <a:extLst>
              <a:ext uri="{FF2B5EF4-FFF2-40B4-BE49-F238E27FC236}">
                <a16:creationId xmlns:a16="http://schemas.microsoft.com/office/drawing/2014/main" id="{1C745A78-4F73-914B-FA2F-3E5A0F8DB833}"/>
              </a:ext>
            </a:extLst>
          </p:cNvPr>
          <p:cNvSpPr/>
          <p:nvPr/>
        </p:nvSpPr>
        <p:spPr>
          <a:xfrm>
            <a:off x="7691861" y="5230318"/>
            <a:ext cx="1614854" cy="152505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Common Source of Knowledge</a:t>
            </a:r>
            <a:endParaRPr sz="105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33;p24">
            <a:extLst>
              <a:ext uri="{FF2B5EF4-FFF2-40B4-BE49-F238E27FC236}">
                <a16:creationId xmlns:a16="http://schemas.microsoft.com/office/drawing/2014/main" id="{BCD7EE81-044F-D35C-1525-97FC99C491B2}"/>
              </a:ext>
            </a:extLst>
          </p:cNvPr>
          <p:cNvSpPr/>
          <p:nvPr/>
        </p:nvSpPr>
        <p:spPr>
          <a:xfrm>
            <a:off x="7691861" y="735576"/>
            <a:ext cx="1614854" cy="152505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Organizational Assistance</a:t>
            </a:r>
            <a:endParaRPr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233;p24">
            <a:extLst>
              <a:ext uri="{FF2B5EF4-FFF2-40B4-BE49-F238E27FC236}">
                <a16:creationId xmlns:a16="http://schemas.microsoft.com/office/drawing/2014/main" id="{FC4D680D-7364-6E87-CA25-E45D32F476E8}"/>
              </a:ext>
            </a:extLst>
          </p:cNvPr>
          <p:cNvSpPr/>
          <p:nvPr/>
        </p:nvSpPr>
        <p:spPr>
          <a:xfrm>
            <a:off x="2795373" y="702252"/>
            <a:ext cx="1614854" cy="1525051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socioeconomic obstacles, policies, and regulations</a:t>
            </a:r>
            <a:endParaRPr sz="105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2" name="Google Shape;233;p24">
            <a:extLst>
              <a:ext uri="{FF2B5EF4-FFF2-40B4-BE49-F238E27FC236}">
                <a16:creationId xmlns:a16="http://schemas.microsoft.com/office/drawing/2014/main" id="{341500B6-60F4-CBF4-F132-200FB53BE1D4}"/>
              </a:ext>
            </a:extLst>
          </p:cNvPr>
          <p:cNvSpPr/>
          <p:nvPr/>
        </p:nvSpPr>
        <p:spPr>
          <a:xfrm>
            <a:off x="1668733" y="3105647"/>
            <a:ext cx="1614854" cy="152505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curriculum, culture, religious views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4" name="Google Shape;233;p24">
            <a:extLst>
              <a:ext uri="{FF2B5EF4-FFF2-40B4-BE49-F238E27FC236}">
                <a16:creationId xmlns:a16="http://schemas.microsoft.com/office/drawing/2014/main" id="{79543850-B4B3-8D9E-B986-5348B8B6B053}"/>
              </a:ext>
            </a:extLst>
          </p:cNvPr>
          <p:cNvSpPr/>
          <p:nvPr/>
        </p:nvSpPr>
        <p:spPr>
          <a:xfrm>
            <a:off x="2792244" y="5322250"/>
            <a:ext cx="1614854" cy="152505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0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knowledge and information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 with parents,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sexual norms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27673B-8617-DA17-6B53-48378C4C8CF8}"/>
              </a:ext>
            </a:extLst>
          </p:cNvPr>
          <p:cNvSpPr txBox="1"/>
          <p:nvPr/>
        </p:nvSpPr>
        <p:spPr>
          <a:xfrm>
            <a:off x="-30003" y="3536485"/>
            <a:ext cx="14962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</a:rPr>
              <a:t>Negative indicators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8" name="Google Shape;234;p24">
            <a:extLst>
              <a:ext uri="{FF2B5EF4-FFF2-40B4-BE49-F238E27FC236}">
                <a16:creationId xmlns:a16="http://schemas.microsoft.com/office/drawing/2014/main" id="{458F2770-F9B6-926A-08F3-F9C654300403}"/>
              </a:ext>
            </a:extLst>
          </p:cNvPr>
          <p:cNvSpPr/>
          <p:nvPr/>
        </p:nvSpPr>
        <p:spPr>
          <a:xfrm>
            <a:off x="10785108" y="2981463"/>
            <a:ext cx="1406892" cy="136455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Positive Indicators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568ECA-A95C-D10B-7EC7-7FB15F0F7B82}"/>
              </a:ext>
            </a:extLst>
          </p:cNvPr>
          <p:cNvSpPr txBox="1"/>
          <p:nvPr/>
        </p:nvSpPr>
        <p:spPr>
          <a:xfrm>
            <a:off x="4471812" y="4670899"/>
            <a:ext cx="1288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Taboo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91B2771E-2C5B-7596-DD7D-27574AEB6268}"/>
              </a:ext>
            </a:extLst>
          </p:cNvPr>
          <p:cNvCxnSpPr>
            <a:cxnSpLocks/>
            <a:stCxn id="58" idx="0"/>
            <a:endCxn id="48" idx="6"/>
          </p:cNvCxnSpPr>
          <p:nvPr/>
        </p:nvCxnSpPr>
        <p:spPr>
          <a:xfrm rot="16200000" flipV="1">
            <a:off x="9655955" y="1148863"/>
            <a:ext cx="1483361" cy="21818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50C9BB7B-6B1B-DF9F-C4EA-7CFED9002D29}"/>
              </a:ext>
            </a:extLst>
          </p:cNvPr>
          <p:cNvCxnSpPr>
            <a:cxnSpLocks/>
            <a:stCxn id="58" idx="4"/>
            <a:endCxn id="46" idx="6"/>
          </p:cNvCxnSpPr>
          <p:nvPr/>
        </p:nvCxnSpPr>
        <p:spPr>
          <a:xfrm rot="5400000">
            <a:off x="9574222" y="4078511"/>
            <a:ext cx="1646827" cy="21818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8C5978C0-51F5-DF7F-6828-69DC22531017}"/>
              </a:ext>
            </a:extLst>
          </p:cNvPr>
          <p:cNvCxnSpPr>
            <a:cxnSpLocks/>
            <a:stCxn id="58" idx="2"/>
            <a:endCxn id="32" idx="6"/>
          </p:cNvCxnSpPr>
          <p:nvPr/>
        </p:nvCxnSpPr>
        <p:spPr>
          <a:xfrm rot="10800000" flipV="1">
            <a:off x="10224654" y="3663739"/>
            <a:ext cx="560454" cy="66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54005192-5435-0748-CD88-B13E94231DEA}"/>
              </a:ext>
            </a:extLst>
          </p:cNvPr>
          <p:cNvCxnSpPr>
            <a:cxnSpLocks/>
            <a:stCxn id="13" idx="0"/>
            <a:endCxn id="50" idx="2"/>
          </p:cNvCxnSpPr>
          <p:nvPr/>
        </p:nvCxnSpPr>
        <p:spPr>
          <a:xfrm rot="5400000" flipH="1" flipV="1">
            <a:off x="906562" y="1236741"/>
            <a:ext cx="1660773" cy="21168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C678BA3-D7C6-7E5A-8A68-81510850A0FC}"/>
              </a:ext>
            </a:extLst>
          </p:cNvPr>
          <p:cNvCxnSpPr>
            <a:cxnSpLocks/>
            <a:stCxn id="13" idx="4"/>
            <a:endCxn id="54" idx="2"/>
          </p:cNvCxnSpPr>
          <p:nvPr/>
        </p:nvCxnSpPr>
        <p:spPr>
          <a:xfrm rot="16200000" flipH="1">
            <a:off x="894266" y="4186798"/>
            <a:ext cx="1682236" cy="21137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6BBC2F3-BC2D-D9E8-A783-A6C67FDE1941}"/>
              </a:ext>
            </a:extLst>
          </p:cNvPr>
          <p:cNvCxnSpPr>
            <a:cxnSpLocks/>
          </p:cNvCxnSpPr>
          <p:nvPr/>
        </p:nvCxnSpPr>
        <p:spPr>
          <a:xfrm>
            <a:off x="1299006" y="3868172"/>
            <a:ext cx="3420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BD694E51-1F09-FA16-6A13-7F07A9C8B63F}"/>
              </a:ext>
            </a:extLst>
          </p:cNvPr>
          <p:cNvSpPr/>
          <p:nvPr/>
        </p:nvSpPr>
        <p:spPr>
          <a:xfrm rot="18498666">
            <a:off x="2303516" y="2413425"/>
            <a:ext cx="810557" cy="2503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ADA714F0-C279-9A1D-7538-485390379666}"/>
              </a:ext>
            </a:extLst>
          </p:cNvPr>
          <p:cNvSpPr/>
          <p:nvPr/>
        </p:nvSpPr>
        <p:spPr>
          <a:xfrm rot="3517436">
            <a:off x="2731197" y="4789380"/>
            <a:ext cx="810557" cy="2660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83351F73-0403-0C07-E003-142A5439DD42}"/>
              </a:ext>
            </a:extLst>
          </p:cNvPr>
          <p:cNvSpPr/>
          <p:nvPr/>
        </p:nvSpPr>
        <p:spPr>
          <a:xfrm>
            <a:off x="4561868" y="1156193"/>
            <a:ext cx="2854273" cy="2809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750E35BF-9FD8-FD18-4148-13321D9FE891}"/>
              </a:ext>
            </a:extLst>
          </p:cNvPr>
          <p:cNvSpPr/>
          <p:nvPr/>
        </p:nvSpPr>
        <p:spPr>
          <a:xfrm rot="14702098" flipV="1">
            <a:off x="8720467" y="2437118"/>
            <a:ext cx="681951" cy="2230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A549B458-1D58-B098-F5F6-71B171E7E6F5}"/>
              </a:ext>
            </a:extLst>
          </p:cNvPr>
          <p:cNvSpPr/>
          <p:nvPr/>
        </p:nvSpPr>
        <p:spPr>
          <a:xfrm rot="18498666">
            <a:off x="8496551" y="4671618"/>
            <a:ext cx="810557" cy="2574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D43604BA-C0BD-6488-004A-7819F0E3D049}"/>
              </a:ext>
            </a:extLst>
          </p:cNvPr>
          <p:cNvSpPr/>
          <p:nvPr/>
        </p:nvSpPr>
        <p:spPr>
          <a:xfrm>
            <a:off x="4668859" y="5981346"/>
            <a:ext cx="2854273" cy="2725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EC02A0C6-9574-0FA6-C0D0-941303608E5A}"/>
              </a:ext>
            </a:extLst>
          </p:cNvPr>
          <p:cNvSpPr/>
          <p:nvPr/>
        </p:nvSpPr>
        <p:spPr>
          <a:xfrm rot="10800000">
            <a:off x="4611021" y="6309519"/>
            <a:ext cx="2854273" cy="2725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4C1DE2B8-1304-866C-6BDD-C8AFA8452D2F}"/>
              </a:ext>
            </a:extLst>
          </p:cNvPr>
          <p:cNvSpPr/>
          <p:nvPr/>
        </p:nvSpPr>
        <p:spPr>
          <a:xfrm rot="10800000">
            <a:off x="4536652" y="1461288"/>
            <a:ext cx="2854273" cy="2725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64E2E55F-0297-0885-F34F-48A40B3612AC}"/>
              </a:ext>
            </a:extLst>
          </p:cNvPr>
          <p:cNvSpPr/>
          <p:nvPr/>
        </p:nvSpPr>
        <p:spPr>
          <a:xfrm rot="7563249">
            <a:off x="2577008" y="2607961"/>
            <a:ext cx="810557" cy="2503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05CE4C5C-FF50-4E40-276E-ECE69A683484}"/>
              </a:ext>
            </a:extLst>
          </p:cNvPr>
          <p:cNvSpPr/>
          <p:nvPr/>
        </p:nvSpPr>
        <p:spPr>
          <a:xfrm rot="14233916">
            <a:off x="2406188" y="4900295"/>
            <a:ext cx="810557" cy="2660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372EA127-FAC0-CDDA-B64D-4DC816EE6BF9}"/>
              </a:ext>
            </a:extLst>
          </p:cNvPr>
          <p:cNvSpPr/>
          <p:nvPr/>
        </p:nvSpPr>
        <p:spPr>
          <a:xfrm rot="7717317">
            <a:off x="8758948" y="4843047"/>
            <a:ext cx="810557" cy="2574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01CEAE3B-A045-A032-3C9B-294449DFFDFC}"/>
              </a:ext>
            </a:extLst>
          </p:cNvPr>
          <p:cNvSpPr/>
          <p:nvPr/>
        </p:nvSpPr>
        <p:spPr>
          <a:xfrm rot="4011398" flipV="1">
            <a:off x="9011377" y="2388557"/>
            <a:ext cx="681951" cy="2230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4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Bent 10">
            <a:extLst>
              <a:ext uri="{FF2B5EF4-FFF2-40B4-BE49-F238E27FC236}">
                <a16:creationId xmlns:a16="http://schemas.microsoft.com/office/drawing/2014/main" id="{BFEEBEE5-AFFF-0D2F-20BD-0E78F82CE017}"/>
              </a:ext>
            </a:extLst>
          </p:cNvPr>
          <p:cNvSpPr/>
          <p:nvPr/>
        </p:nvSpPr>
        <p:spPr>
          <a:xfrm>
            <a:off x="4870462" y="4774903"/>
            <a:ext cx="1804378" cy="793381"/>
          </a:xfrm>
          <a:prstGeom prst="bentArrow">
            <a:avLst>
              <a:gd name="adj1" fmla="val 25000"/>
              <a:gd name="adj2" fmla="val 29559"/>
              <a:gd name="adj3" fmla="val 25000"/>
              <a:gd name="adj4" fmla="val 437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2" name="Google Shape;242;p25"/>
          <p:cNvSpPr>
            <a:spLocks noGrp="1"/>
          </p:cNvSpPr>
          <p:nvPr>
            <p:ph type="body" idx="1"/>
          </p:nvPr>
        </p:nvSpPr>
        <p:spPr>
          <a:xfrm>
            <a:off x="8466397" y="126215"/>
            <a:ext cx="3547847" cy="3370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88000" tIns="45700" rIns="91425" bIns="45700" anchor="t" anchorCtr="0">
            <a:normAutofit fontScale="92500" lnSpcReduction="2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SRHR information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uman (inquisitiveness, age, behaviors)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elational (conversations with parents, peer sexual norms)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ommunity (curriculum, culture, religious views)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ocial (socioeconomic obstacles, policies, and regulations) 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Google Shape;243;p25"/>
          <p:cNvSpPr>
            <a:spLocks noGrp="1"/>
          </p:cNvSpPr>
          <p:nvPr>
            <p:ph type="body" idx="2"/>
          </p:nvPr>
        </p:nvSpPr>
        <p:spPr>
          <a:xfrm>
            <a:off x="571660" y="1017097"/>
            <a:ext cx="5403607" cy="52332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880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Google Shape;244;p25"/>
          <p:cNvSpPr txBox="1">
            <a:spLocks noGrp="1"/>
          </p:cNvSpPr>
          <p:nvPr>
            <p:ph type="title"/>
          </p:nvPr>
        </p:nvSpPr>
        <p:spPr>
          <a:xfrm>
            <a:off x="0" y="144452"/>
            <a:ext cx="12192000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Preliminary findings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1150500" y="1644456"/>
            <a:ext cx="49455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about SRHR information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Seeking information regarding SRHR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Beliefs, Misconceptions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Taboo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6805644" y="2819400"/>
            <a:ext cx="52086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Google Shape;222;p23">
            <a:extLst>
              <a:ext uri="{FF2B5EF4-FFF2-40B4-BE49-F238E27FC236}">
                <a16:creationId xmlns:a16="http://schemas.microsoft.com/office/drawing/2014/main" id="{88D2E57B-715B-BEF8-68A9-51D48B4FD9A6}"/>
              </a:ext>
            </a:extLst>
          </p:cNvPr>
          <p:cNvSpPr/>
          <p:nvPr/>
        </p:nvSpPr>
        <p:spPr>
          <a:xfrm>
            <a:off x="6702518" y="3330223"/>
            <a:ext cx="3600403" cy="34015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was portrayed as a common source of knowledge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to girls, boys culturally override SRHR information, according to participants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moral ideals of abstinence and virginity</a:t>
            </a: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/>
          <p:nvPr/>
        </p:nvSpPr>
        <p:spPr>
          <a:xfrm>
            <a:off x="3469951" y="3111657"/>
            <a:ext cx="634685" cy="6346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10401300" y="451851"/>
            <a:ext cx="1033633" cy="1033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1033005" y="3253417"/>
            <a:ext cx="1142326" cy="1142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3411802" y="4425258"/>
            <a:ext cx="750985" cy="750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7"/>
          <p:cNvSpPr txBox="1">
            <a:spLocks noGrp="1"/>
          </p:cNvSpPr>
          <p:nvPr>
            <p:ph type="title"/>
          </p:nvPr>
        </p:nvSpPr>
        <p:spPr>
          <a:xfrm>
            <a:off x="713162" y="164781"/>
            <a:ext cx="2698640" cy="189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Concluding remarks</a:t>
            </a:r>
            <a:endParaRPr/>
          </a:p>
        </p:txBody>
      </p:sp>
      <p:sp>
        <p:nvSpPr>
          <p:cNvPr id="266" name="Google Shape;266;p27"/>
          <p:cNvSpPr txBox="1">
            <a:spLocks noGrp="1"/>
          </p:cNvSpPr>
          <p:nvPr>
            <p:ph type="body" idx="1"/>
          </p:nvPr>
        </p:nvSpPr>
        <p:spPr>
          <a:xfrm>
            <a:off x="5011654" y="1354123"/>
            <a:ext cx="5600227" cy="382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articipants from the public and private health sectors recognized the advantages of SRHR education as well as the many channels accessible to younger adolescents for acquiring SRHR information</a:t>
            </a:r>
          </a:p>
          <a:p>
            <a:pPr marL="285750" indent="-285750" algn="l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dentified possible areas for strengthening early adolescents' access to SRHR information in Sylhet, Bangladesh.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SRHR information is beneficial for adolescences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exual and Reproductive Health and Rights: An Essential Element of  Universal Health Coverage">
            <a:extLst>
              <a:ext uri="{FF2B5EF4-FFF2-40B4-BE49-F238E27FC236}">
                <a16:creationId xmlns:a16="http://schemas.microsoft.com/office/drawing/2014/main" id="{13781EC4-1A4A-D80D-0E91-E9BFF65D5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281"/>
          <a:stretch/>
        </p:blipFill>
        <p:spPr bwMode="auto">
          <a:xfrm>
            <a:off x="-76222" y="0"/>
            <a:ext cx="3534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xual and Reproductive Health and Rights: An Essential Element of  Universal Health Coverage">
            <a:extLst>
              <a:ext uri="{FF2B5EF4-FFF2-40B4-BE49-F238E27FC236}">
                <a16:creationId xmlns:a16="http://schemas.microsoft.com/office/drawing/2014/main" id="{E9915260-5EE3-44BD-217C-1015EE5F9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3"/>
          <a:stretch/>
        </p:blipFill>
        <p:spPr bwMode="auto">
          <a:xfrm>
            <a:off x="3115020" y="0"/>
            <a:ext cx="9076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3" name="Google Shape;273;p28"/>
          <p:cNvGrpSpPr/>
          <p:nvPr/>
        </p:nvGrpSpPr>
        <p:grpSpPr>
          <a:xfrm rot="1851339">
            <a:off x="3751001" y="3897514"/>
            <a:ext cx="2959540" cy="2537867"/>
            <a:chOff x="423456" y="88178"/>
            <a:chExt cx="2377060" cy="2038378"/>
          </a:xfrm>
        </p:grpSpPr>
        <p:sp>
          <p:nvSpPr>
            <p:cNvPr id="274" name="Google Shape;274;p28"/>
            <p:cNvSpPr/>
            <p:nvPr/>
          </p:nvSpPr>
          <p:spPr>
            <a:xfrm>
              <a:off x="423456" y="409780"/>
              <a:ext cx="1514728" cy="15147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2046887" y="88178"/>
              <a:ext cx="753629" cy="753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 rot="-1779310">
              <a:off x="1763432" y="608504"/>
              <a:ext cx="467236" cy="165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8"/>
          <p:cNvGrpSpPr/>
          <p:nvPr/>
        </p:nvGrpSpPr>
        <p:grpSpPr>
          <a:xfrm rot="-291017">
            <a:off x="394622" y="455104"/>
            <a:ext cx="6069262" cy="5204518"/>
            <a:chOff x="423457" y="88179"/>
            <a:chExt cx="2377059" cy="2038377"/>
          </a:xfrm>
        </p:grpSpPr>
        <p:sp>
          <p:nvSpPr>
            <p:cNvPr id="280" name="Google Shape;280;p28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28"/>
          <p:cNvSpPr txBox="1">
            <a:spLocks noGrp="1"/>
          </p:cNvSpPr>
          <p:nvPr>
            <p:ph type="title"/>
          </p:nvPr>
        </p:nvSpPr>
        <p:spPr>
          <a:xfrm>
            <a:off x="817410" y="1703382"/>
            <a:ext cx="3124615" cy="245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4400" dirty="0">
                <a:solidFill>
                  <a:schemeClr val="lt1"/>
                </a:solidFill>
              </a:rPr>
              <a:t>THANK YOU </a:t>
            </a:r>
            <a:br>
              <a:rPr lang="en-US" dirty="0">
                <a:solidFill>
                  <a:schemeClr val="lt1"/>
                </a:solidFill>
              </a:rPr>
            </a:br>
            <a:endParaRPr sz="4000" dirty="0"/>
          </a:p>
        </p:txBody>
      </p:sp>
      <p:sp>
        <p:nvSpPr>
          <p:cNvPr id="286" name="Google Shape;286;p28"/>
          <p:cNvSpPr/>
          <p:nvPr/>
        </p:nvSpPr>
        <p:spPr>
          <a:xfrm>
            <a:off x="2749088" y="198845"/>
            <a:ext cx="365932" cy="3659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1381239" y="585206"/>
            <a:ext cx="533136" cy="5331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8"/>
          <p:cNvSpPr/>
          <p:nvPr/>
        </p:nvSpPr>
        <p:spPr>
          <a:xfrm>
            <a:off x="3456704" y="957317"/>
            <a:ext cx="728055" cy="728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SNI_3">
      <a:dk1>
        <a:srgbClr val="A10869"/>
      </a:dk1>
      <a:lt1>
        <a:srgbClr val="FFFFFF"/>
      </a:lt1>
      <a:dk2>
        <a:srgbClr val="A10869"/>
      </a:dk2>
      <a:lt2>
        <a:srgbClr val="FEFFFE"/>
      </a:lt2>
      <a:accent1>
        <a:srgbClr val="FFC001"/>
      </a:accent1>
      <a:accent2>
        <a:srgbClr val="A10869"/>
      </a:accent2>
      <a:accent3>
        <a:srgbClr val="EF48A1"/>
      </a:accent3>
      <a:accent4>
        <a:srgbClr val="50BFCA"/>
      </a:accent4>
      <a:accent5>
        <a:srgbClr val="1A5378"/>
      </a:accent5>
      <a:accent6>
        <a:srgbClr val="15425F"/>
      </a:accent6>
      <a:hlink>
        <a:srgbClr val="A2096A"/>
      </a:hlink>
      <a:folHlink>
        <a:srgbClr val="9797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616</Words>
  <Application>Microsoft Office PowerPoint</Application>
  <PresentationFormat>Widescreen</PresentationFormat>
  <Paragraphs>102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Observing Like a Health Care Professional: A Qualitative Study into The Access to Information About SRHR among Adolescents in Sylhet City, Bangladesh</vt:lpstr>
      <vt:lpstr>Background</vt:lpstr>
      <vt:lpstr>Background</vt:lpstr>
      <vt:lpstr>Objective</vt:lpstr>
      <vt:lpstr>Method</vt:lpstr>
      <vt:lpstr>Conceptual Framework of The Study</vt:lpstr>
      <vt:lpstr>Preliminary findings</vt:lpstr>
      <vt:lpstr>Concluding remarks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Like a Health Care Professional: A Qualitative Study into The Access to Information About SRHR among Adolescents in Sylhet City, Bangladesh</dc:title>
  <cp:lastModifiedBy>Pranto Paul</cp:lastModifiedBy>
  <cp:revision>10</cp:revision>
  <dcterms:modified xsi:type="dcterms:W3CDTF">2022-09-11T23:56:31Z</dcterms:modified>
</cp:coreProperties>
</file>