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1" r:id="rId5"/>
    <p:sldId id="269" r:id="rId6"/>
    <p:sldId id="260" r:id="rId7"/>
    <p:sldId id="270" r:id="rId8"/>
    <p:sldId id="271"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6"/>
    <p:restoredTop sz="94646"/>
  </p:normalViewPr>
  <p:slideViewPr>
    <p:cSldViewPr snapToGrid="0" snapToObjects="1" showGuides="1">
      <p:cViewPr>
        <p:scale>
          <a:sx n="77" d="100"/>
          <a:sy n="77" d="100"/>
        </p:scale>
        <p:origin x="492"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Picture Placeholder 2"/>
          <p:cNvSpPr>
            <a:spLocks noGrp="1"/>
          </p:cNvSpPr>
          <p:nvPr>
            <p:ph type="pic" idx="10"/>
          </p:nvPr>
        </p:nvSpPr>
        <p:spPr>
          <a:xfrm>
            <a:off x="-1115359" y="-796335"/>
            <a:ext cx="6903931" cy="6849803"/>
          </a:xfrm>
          <a:prstGeom prst="ellipse">
            <a:avLst/>
          </a:prstGeom>
        </p:spPr>
        <p:txBody>
          <a:bodyPr/>
          <a:lstStyle>
            <a:lvl1pPr marL="0" indent="0" algn="r">
              <a:buNone/>
              <a:defRPr sz="32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3" name="Subtitle 2"/>
          <p:cNvSpPr>
            <a:spLocks noGrp="1"/>
          </p:cNvSpPr>
          <p:nvPr>
            <p:ph type="subTitle" idx="1"/>
          </p:nvPr>
        </p:nvSpPr>
        <p:spPr>
          <a:xfrm>
            <a:off x="6971071" y="4083358"/>
            <a:ext cx="4021394" cy="1288742"/>
          </a:xfrm>
        </p:spPr>
        <p:txBody>
          <a:bodyPr>
            <a:normAutofit/>
          </a:bodyPr>
          <a:lstStyle>
            <a:lvl1pPr marL="0" indent="0" algn="r">
              <a:buNone/>
              <a:defRPr sz="1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971071" y="2113269"/>
            <a:ext cx="4021394" cy="1830081"/>
          </a:xfrm>
        </p:spPr>
        <p:txBody>
          <a:bodyPr>
            <a:noAutofit/>
          </a:bodyPr>
          <a:lstStyle>
            <a:lvl1pPr algn="r">
              <a:defRPr sz="4800"/>
            </a:lvl1pPr>
          </a:lstStyle>
          <a:p>
            <a:r>
              <a:rPr lang="en-US"/>
              <a:t>Click to edit Master title style</a:t>
            </a:r>
            <a:endParaRPr lang="en-US" dirty="0"/>
          </a:p>
        </p:txBody>
      </p:sp>
      <p:sp>
        <p:nvSpPr>
          <p:cNvPr id="6" name="TextBox 5"/>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669606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Content Placeholder 2"/>
          <p:cNvSpPr>
            <a:spLocks noGrp="1"/>
          </p:cNvSpPr>
          <p:nvPr>
            <p:ph sz="half" idx="10"/>
          </p:nvPr>
        </p:nvSpPr>
        <p:spPr>
          <a:xfrm>
            <a:off x="6431372"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3" name="Content Placeholder 2"/>
          <p:cNvSpPr>
            <a:spLocks noGrp="1"/>
          </p:cNvSpPr>
          <p:nvPr>
            <p:ph sz="half" idx="1"/>
          </p:nvPr>
        </p:nvSpPr>
        <p:spPr>
          <a:xfrm>
            <a:off x="1205701"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13" name="Title 1"/>
          <p:cNvSpPr>
            <a:spLocks noGrp="1"/>
          </p:cNvSpPr>
          <p:nvPr>
            <p:ph type="title"/>
          </p:nvPr>
        </p:nvSpPr>
        <p:spPr>
          <a:xfrm>
            <a:off x="1987824" y="690410"/>
            <a:ext cx="5221565" cy="667928"/>
          </a:xfrm>
          <a:noFill/>
        </p:spPr>
        <p:txBody>
          <a:bodyPr lIns="0">
            <a:normAutofit/>
          </a:bodyPr>
          <a:lstStyle>
            <a:lvl1pPr>
              <a:defRPr sz="2800" b="1">
                <a:solidFill>
                  <a:srgbClr val="000000"/>
                </a:solidFill>
              </a:defRPr>
            </a:lvl1pPr>
          </a:lstStyle>
          <a:p>
            <a:r>
              <a:rPr lang="en-US"/>
              <a:t>Click to edit Master title style</a:t>
            </a:r>
            <a:endParaRPr lang="en-US" dirty="0"/>
          </a:p>
        </p:txBody>
      </p:sp>
      <p:grpSp>
        <p:nvGrpSpPr>
          <p:cNvPr id="14" name="Group 13"/>
          <p:cNvGrpSpPr/>
          <p:nvPr userDrawn="1"/>
        </p:nvGrpSpPr>
        <p:grpSpPr>
          <a:xfrm rot="20566910" flipH="1" flipV="1">
            <a:off x="20003" y="378986"/>
            <a:ext cx="1786097" cy="1531615"/>
            <a:chOff x="423457" y="88179"/>
            <a:chExt cx="2377059" cy="2038377"/>
          </a:xfrm>
          <a:solidFill>
            <a:schemeClr val="accent3"/>
          </a:solidFill>
        </p:grpSpPr>
        <p:sp>
          <p:nvSpPr>
            <p:cNvPr id="15" name="Oval 1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6" name="Oval 1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Picture 1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22" name="TextBox 21"/>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23699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le 1"/>
          <p:cNvSpPr>
            <a:spLocks noGrp="1"/>
          </p:cNvSpPr>
          <p:nvPr>
            <p:ph type="title"/>
          </p:nvPr>
        </p:nvSpPr>
        <p:spPr>
          <a:xfrm>
            <a:off x="1987824" y="690410"/>
            <a:ext cx="5221565" cy="667928"/>
          </a:xfrm>
          <a:noFill/>
        </p:spPr>
        <p:txBody>
          <a:bodyPr lIns="0">
            <a:normAutofit/>
          </a:bodyPr>
          <a:lstStyle>
            <a:lvl1pPr>
              <a:defRPr sz="2800">
                <a:solidFill>
                  <a:srgbClr val="000000"/>
                </a:solidFill>
              </a:defRPr>
            </a:lvl1pPr>
          </a:lstStyle>
          <a:p>
            <a:r>
              <a:rPr lang="en-US"/>
              <a:t>Click to edit Master title style</a:t>
            </a:r>
            <a:endParaRPr lang="en-US" dirty="0"/>
          </a:p>
        </p:txBody>
      </p:sp>
      <p:grpSp>
        <p:nvGrpSpPr>
          <p:cNvPr id="14" name="Group 13"/>
          <p:cNvGrpSpPr/>
          <p:nvPr userDrawn="1"/>
        </p:nvGrpSpPr>
        <p:grpSpPr>
          <a:xfrm rot="20566910" flipH="1" flipV="1">
            <a:off x="20003" y="378986"/>
            <a:ext cx="1786097" cy="1531615"/>
            <a:chOff x="423457" y="88179"/>
            <a:chExt cx="2377059" cy="2038377"/>
          </a:xfrm>
          <a:solidFill>
            <a:schemeClr val="accent5"/>
          </a:solidFill>
        </p:grpSpPr>
        <p:sp>
          <p:nvSpPr>
            <p:cNvPr id="15" name="Oval 1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6" name="Oval 1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Picture 1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21" name="Content Placeholder 2"/>
          <p:cNvSpPr>
            <a:spLocks noGrp="1"/>
          </p:cNvSpPr>
          <p:nvPr>
            <p:ph sz="half" idx="10"/>
          </p:nvPr>
        </p:nvSpPr>
        <p:spPr>
          <a:xfrm>
            <a:off x="6431372"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2" name="Content Placeholder 2"/>
          <p:cNvSpPr>
            <a:spLocks noGrp="1"/>
          </p:cNvSpPr>
          <p:nvPr>
            <p:ph sz="half" idx="1"/>
          </p:nvPr>
        </p:nvSpPr>
        <p:spPr>
          <a:xfrm>
            <a:off x="1205701"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4" name="TextBox 23"/>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73514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3" name="Title 1"/>
          <p:cNvSpPr>
            <a:spLocks noGrp="1"/>
          </p:cNvSpPr>
          <p:nvPr>
            <p:ph type="title"/>
          </p:nvPr>
        </p:nvSpPr>
        <p:spPr>
          <a:xfrm>
            <a:off x="1987824" y="690410"/>
            <a:ext cx="5221565" cy="667928"/>
          </a:xfrm>
          <a:noFill/>
        </p:spPr>
        <p:txBody>
          <a:bodyPr lIns="0">
            <a:normAutofit/>
          </a:bodyPr>
          <a:lstStyle>
            <a:lvl1pPr>
              <a:defRPr sz="2800">
                <a:solidFill>
                  <a:srgbClr val="000000"/>
                </a:solidFill>
              </a:defRPr>
            </a:lvl1pPr>
          </a:lstStyle>
          <a:p>
            <a:r>
              <a:rPr lang="en-US"/>
              <a:t>Click to edit Master title style</a:t>
            </a:r>
            <a:endParaRPr lang="en-US" dirty="0"/>
          </a:p>
        </p:txBody>
      </p:sp>
      <p:grpSp>
        <p:nvGrpSpPr>
          <p:cNvPr id="14" name="Group 13"/>
          <p:cNvGrpSpPr/>
          <p:nvPr userDrawn="1"/>
        </p:nvGrpSpPr>
        <p:grpSpPr>
          <a:xfrm rot="20566910" flipH="1" flipV="1">
            <a:off x="20003" y="378986"/>
            <a:ext cx="1786097" cy="1531615"/>
            <a:chOff x="423457" y="88179"/>
            <a:chExt cx="2377059" cy="2038377"/>
          </a:xfrm>
          <a:solidFill>
            <a:schemeClr val="accent4"/>
          </a:solidFill>
        </p:grpSpPr>
        <p:sp>
          <p:nvSpPr>
            <p:cNvPr id="15" name="Oval 1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6" name="Oval 1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Picture 1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21" name="Content Placeholder 2"/>
          <p:cNvSpPr>
            <a:spLocks noGrp="1"/>
          </p:cNvSpPr>
          <p:nvPr>
            <p:ph sz="half" idx="10"/>
          </p:nvPr>
        </p:nvSpPr>
        <p:spPr>
          <a:xfrm>
            <a:off x="6431372"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2" name="Content Placeholder 2"/>
          <p:cNvSpPr>
            <a:spLocks noGrp="1"/>
          </p:cNvSpPr>
          <p:nvPr>
            <p:ph sz="half" idx="1"/>
          </p:nvPr>
        </p:nvSpPr>
        <p:spPr>
          <a:xfrm>
            <a:off x="1205701"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4" name="TextBox 23"/>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679638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13" name="Title 1"/>
          <p:cNvSpPr>
            <a:spLocks noGrp="1"/>
          </p:cNvSpPr>
          <p:nvPr>
            <p:ph type="title"/>
          </p:nvPr>
        </p:nvSpPr>
        <p:spPr>
          <a:xfrm>
            <a:off x="1987824" y="690410"/>
            <a:ext cx="5221565" cy="667928"/>
          </a:xfrm>
          <a:noFill/>
        </p:spPr>
        <p:txBody>
          <a:bodyPr lIns="0">
            <a:normAutofit/>
          </a:bodyPr>
          <a:lstStyle>
            <a:lvl1pPr>
              <a:defRPr sz="2800">
                <a:solidFill>
                  <a:srgbClr val="000000"/>
                </a:solidFill>
              </a:defRPr>
            </a:lvl1pPr>
          </a:lstStyle>
          <a:p>
            <a:r>
              <a:rPr lang="en-US"/>
              <a:t>Click to edit Master title style</a:t>
            </a:r>
            <a:endParaRPr lang="en-US" dirty="0"/>
          </a:p>
        </p:txBody>
      </p:sp>
      <p:grpSp>
        <p:nvGrpSpPr>
          <p:cNvPr id="14" name="Group 13"/>
          <p:cNvGrpSpPr/>
          <p:nvPr userDrawn="1"/>
        </p:nvGrpSpPr>
        <p:grpSpPr>
          <a:xfrm rot="20566910" flipH="1" flipV="1">
            <a:off x="20003" y="378986"/>
            <a:ext cx="1786097" cy="1531615"/>
            <a:chOff x="423457" y="88179"/>
            <a:chExt cx="2377059" cy="2038377"/>
          </a:xfrm>
          <a:solidFill>
            <a:schemeClr val="accent1"/>
          </a:solidFill>
        </p:grpSpPr>
        <p:sp>
          <p:nvSpPr>
            <p:cNvPr id="15" name="Oval 1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6" name="Oval 1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Picture 1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21" name="Content Placeholder 2"/>
          <p:cNvSpPr>
            <a:spLocks noGrp="1"/>
          </p:cNvSpPr>
          <p:nvPr>
            <p:ph sz="half" idx="10"/>
          </p:nvPr>
        </p:nvSpPr>
        <p:spPr>
          <a:xfrm>
            <a:off x="6431372"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2" name="Content Placeholder 2"/>
          <p:cNvSpPr>
            <a:spLocks noGrp="1"/>
          </p:cNvSpPr>
          <p:nvPr>
            <p:ph sz="half" idx="1"/>
          </p:nvPr>
        </p:nvSpPr>
        <p:spPr>
          <a:xfrm>
            <a:off x="1205701" y="1718016"/>
            <a:ext cx="4569542" cy="4427691"/>
          </a:xfrm>
          <a:prstGeom prst="ellipse">
            <a:avLst/>
          </a:prstGeom>
          <a:ln w="19050">
            <a:solidFill>
              <a:schemeClr val="bg1">
                <a:lumMod val="50000"/>
              </a:schemeClr>
            </a:solidFill>
          </a:ln>
        </p:spPr>
        <p:txBody>
          <a:bodyPr lIns="108000">
            <a:normAutofit/>
          </a:bodyPr>
          <a:lstStyle>
            <a:lvl1pPr marL="0" indent="0" algn="ctr">
              <a:buNone/>
              <a:defRPr sz="18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sp>
        <p:nvSpPr>
          <p:cNvPr id="24" name="TextBox 23"/>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766877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with Caption">
    <p:spTree>
      <p:nvGrpSpPr>
        <p:cNvPr id="1" name=""/>
        <p:cNvGrpSpPr/>
        <p:nvPr/>
      </p:nvGrpSpPr>
      <p:grpSpPr>
        <a:xfrm>
          <a:off x="0" y="0"/>
          <a:ext cx="0" cy="0"/>
          <a:chOff x="0" y="0"/>
          <a:chExt cx="0" cy="0"/>
        </a:xfrm>
      </p:grpSpPr>
      <p:sp>
        <p:nvSpPr>
          <p:cNvPr id="6" name="Text Placeholder 2"/>
          <p:cNvSpPr>
            <a:spLocks noGrp="1"/>
          </p:cNvSpPr>
          <p:nvPr>
            <p:ph type="body" idx="1"/>
          </p:nvPr>
        </p:nvSpPr>
        <p:spPr>
          <a:xfrm>
            <a:off x="7214454" y="2362070"/>
            <a:ext cx="4229834" cy="2014493"/>
          </a:xfrm>
        </p:spPr>
        <p:txBody>
          <a:bodyPr>
            <a:normAutofit/>
          </a:bodyPr>
          <a:lstStyle>
            <a:lvl1pPr marL="0" indent="0">
              <a:buNone/>
              <a:defRPr sz="18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7" name="Group 6"/>
          <p:cNvGrpSpPr/>
          <p:nvPr userDrawn="1"/>
        </p:nvGrpSpPr>
        <p:grpSpPr>
          <a:xfrm rot="10800000" flipH="1" flipV="1">
            <a:off x="-976365" y="-3135971"/>
            <a:ext cx="11654498" cy="9993971"/>
            <a:chOff x="423457" y="88179"/>
            <a:chExt cx="2377059" cy="2038377"/>
          </a:xfrm>
          <a:solidFill>
            <a:schemeClr val="tx2"/>
          </a:solidFill>
        </p:grpSpPr>
        <p:sp>
          <p:nvSpPr>
            <p:cNvPr id="8" name="Oval 7"/>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Picture Placeholder 14"/>
          <p:cNvSpPr>
            <a:spLocks noGrp="1"/>
          </p:cNvSpPr>
          <p:nvPr>
            <p:ph type="pic" sz="quarter" idx="10"/>
          </p:nvPr>
        </p:nvSpPr>
        <p:spPr>
          <a:xfrm>
            <a:off x="-278452" y="-873414"/>
            <a:ext cx="6003958" cy="6055014"/>
          </a:xfrm>
          <a:prstGeom prst="ellipse">
            <a:avLst/>
          </a:prstGeom>
        </p:spPr>
        <p:txBody>
          <a:bodyPr/>
          <a:lstStyle>
            <a:lvl1pPr marL="0" indent="0">
              <a:buNone/>
              <a:defRPr>
                <a:solidFill>
                  <a:schemeClr val="bg1"/>
                </a:solidFill>
              </a:defRPr>
            </a:lvl1pPr>
          </a:lstStyle>
          <a:p>
            <a:r>
              <a:rPr lang="en-US"/>
              <a:t>Click icon to add picture</a:t>
            </a:r>
            <a:endParaRPr lang="en-US" dirty="0"/>
          </a:p>
        </p:txBody>
      </p:sp>
      <p:pic>
        <p:nvPicPr>
          <p:cNvPr id="16" name="Picture 15"/>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14" name="TextBox 13"/>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826277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1987824" y="690410"/>
            <a:ext cx="5221565" cy="667928"/>
          </a:xfrm>
          <a:noFill/>
        </p:spPr>
        <p:txBody>
          <a:bodyPr lIns="0">
            <a:normAutofit/>
          </a:bodyPr>
          <a:lstStyle>
            <a:lvl1pPr>
              <a:defRPr sz="2800">
                <a:solidFill>
                  <a:srgbClr val="000000"/>
                </a:solidFill>
              </a:defRPr>
            </a:lvl1pPr>
          </a:lstStyle>
          <a:p>
            <a:r>
              <a:rPr lang="en-US"/>
              <a:t>Click to edit Master title style</a:t>
            </a:r>
            <a:endParaRPr lang="en-US" dirty="0"/>
          </a:p>
        </p:txBody>
      </p:sp>
      <p:grpSp>
        <p:nvGrpSpPr>
          <p:cNvPr id="4" name="Group 3"/>
          <p:cNvGrpSpPr/>
          <p:nvPr userDrawn="1"/>
        </p:nvGrpSpPr>
        <p:grpSpPr>
          <a:xfrm rot="20566910" flipH="1" flipV="1">
            <a:off x="20003" y="378986"/>
            <a:ext cx="1786097" cy="1531615"/>
            <a:chOff x="423457" y="88179"/>
            <a:chExt cx="2377059" cy="2038377"/>
          </a:xfrm>
          <a:solidFill>
            <a:schemeClr val="accent5"/>
          </a:solidFill>
        </p:grpSpPr>
        <p:sp>
          <p:nvSpPr>
            <p:cNvPr id="5" name="Oval 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Picture 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12" name="TextBox 11"/>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628471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3" name="TextBox 2"/>
          <p:cNvSpPr txBox="1"/>
          <p:nvPr userDrawn="1"/>
        </p:nvSpPr>
        <p:spPr>
          <a:xfrm>
            <a:off x="477488" y="6172519"/>
            <a:ext cx="1978427" cy="253916"/>
          </a:xfrm>
          <a:prstGeom prst="rect">
            <a:avLst/>
          </a:prstGeom>
          <a:noFill/>
        </p:spPr>
        <p:txBody>
          <a:bodyPr wrap="none" rtlCol="0">
            <a:spAutoFit/>
          </a:bodyPr>
          <a:lstStyle/>
          <a:p>
            <a:r>
              <a:rPr lang="en-US" sz="1050" dirty="0" err="1">
                <a:solidFill>
                  <a:srgbClr val="000000"/>
                </a:solidFill>
              </a:rPr>
              <a:t>www.share-netinternational.org</a:t>
            </a:r>
            <a:endParaRPr lang="en-US" sz="1050" dirty="0">
              <a:solidFill>
                <a:srgbClr val="000000"/>
              </a:solidFill>
            </a:endParaRPr>
          </a:p>
        </p:txBody>
      </p:sp>
    </p:spTree>
    <p:extLst>
      <p:ext uri="{BB962C8B-B14F-4D97-AF65-F5344CB8AC3E}">
        <p14:creationId xmlns:p14="http://schemas.microsoft.com/office/powerpoint/2010/main" val="254226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00000"/>
                </a:solidFill>
              </a:defRPr>
            </a:lvl1pPr>
          </a:lstStyle>
          <a:p>
            <a:r>
              <a:rPr lang="en-US"/>
              <a:t>Click to edit Master title style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0000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6" name="TextBox 5"/>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435072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553497"/>
            <a:ext cx="3932237" cy="1084006"/>
          </a:xfrm>
        </p:spPr>
        <p:txBody>
          <a:bodyPr anchor="b"/>
          <a:lstStyle>
            <a:lvl1pPr>
              <a:defRPr sz="3200">
                <a:solidFill>
                  <a:srgbClr val="000000"/>
                </a:solidFill>
              </a:defRPr>
            </a:lvl1pPr>
          </a:lstStyle>
          <a:p>
            <a:r>
              <a:rPr lang="en-US"/>
              <a:t>Click to edit Master title style</a:t>
            </a:r>
          </a:p>
        </p:txBody>
      </p:sp>
      <p:sp>
        <p:nvSpPr>
          <p:cNvPr id="3" name="Picture Placeholder 2"/>
          <p:cNvSpPr>
            <a:spLocks noGrp="1"/>
          </p:cNvSpPr>
          <p:nvPr>
            <p:ph type="pic" idx="1"/>
          </p:nvPr>
        </p:nvSpPr>
        <p:spPr>
          <a:xfrm>
            <a:off x="5080224" y="-2844238"/>
            <a:ext cx="8864973" cy="8795470"/>
          </a:xfrm>
          <a:prstGeom prst="ellipse">
            <a:avLst/>
          </a:prstGeom>
          <a:solidFill>
            <a:schemeClr val="accent1"/>
          </a:solidFill>
        </p:spPr>
        <p:txBody>
          <a:bodyPr/>
          <a:lstStyle>
            <a:lvl1pPr marL="0" indent="0">
              <a:buNone/>
              <a:defRPr sz="32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871018"/>
            <a:ext cx="3932237" cy="1729557"/>
          </a:xfrm>
        </p:spPr>
        <p:txBody>
          <a:bodyPr>
            <a:normAutofit/>
          </a:bodyPr>
          <a:lstStyle>
            <a:lvl1pPr marL="0" indent="0">
              <a:buNone/>
              <a:defRPr sz="1400">
                <a:solidFill>
                  <a:srgbClr val="00000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6" name="Picture 5"/>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8" name="TextBox 7"/>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866987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3911601" y="2843212"/>
            <a:ext cx="3932237" cy="642938"/>
          </a:xfrm>
        </p:spPr>
        <p:txBody>
          <a:bodyPr anchor="b"/>
          <a:lstStyle>
            <a:lvl1pPr algn="ctr">
              <a:defRPr sz="3200">
                <a:solidFill>
                  <a:srgbClr val="000000"/>
                </a:solidFill>
              </a:defRPr>
            </a:lvl1pPr>
          </a:lstStyle>
          <a:p>
            <a:r>
              <a:rPr lang="en-US"/>
              <a:t>THANK YOU</a:t>
            </a:r>
            <a:endParaRPr lang="en-US" dirty="0"/>
          </a:p>
        </p:txBody>
      </p:sp>
    </p:spTree>
    <p:extLst>
      <p:ext uri="{BB962C8B-B14F-4D97-AF65-F5344CB8AC3E}">
        <p14:creationId xmlns:p14="http://schemas.microsoft.com/office/powerpoint/2010/main" val="146171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Picture Placeholder 2"/>
          <p:cNvSpPr>
            <a:spLocks noGrp="1"/>
          </p:cNvSpPr>
          <p:nvPr>
            <p:ph type="pic" idx="10"/>
          </p:nvPr>
        </p:nvSpPr>
        <p:spPr>
          <a:xfrm>
            <a:off x="-2606533" y="-2480185"/>
            <a:ext cx="8572641" cy="8505430"/>
          </a:xfrm>
          <a:prstGeom prst="ellipse">
            <a:avLst/>
          </a:prstGeom>
        </p:spPr>
        <p:txBody>
          <a:bodyPr/>
          <a:lstStyle>
            <a:lvl1pPr marL="0" indent="0" algn="r">
              <a:buNone/>
              <a:defRPr sz="32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hasCustomPrompt="1"/>
          </p:nvPr>
        </p:nvSpPr>
        <p:spPr>
          <a:xfrm>
            <a:off x="790135" y="899698"/>
            <a:ext cx="3542714" cy="872832"/>
          </a:xfrm>
        </p:spPr>
        <p:txBody>
          <a:bodyPr/>
          <a:lstStyle/>
          <a:p>
            <a:r>
              <a:rPr lang="en-US"/>
              <a:t>CONTENT</a:t>
            </a:r>
            <a:endParaRPr lang="en-US" dirty="0"/>
          </a:p>
        </p:txBody>
      </p:sp>
      <p:pic>
        <p:nvPicPr>
          <p:cNvPr id="10" name="Picture 9"/>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6" name="TextBox 5"/>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676714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on">
    <p:spTree>
      <p:nvGrpSpPr>
        <p:cNvPr id="1" name=""/>
        <p:cNvGrpSpPr/>
        <p:nvPr/>
      </p:nvGrpSpPr>
      <p:grpSpPr>
        <a:xfrm>
          <a:off x="0" y="0"/>
          <a:ext cx="0" cy="0"/>
          <a:chOff x="0" y="0"/>
          <a:chExt cx="0" cy="0"/>
        </a:xfrm>
      </p:grpSpPr>
      <p:grpSp>
        <p:nvGrpSpPr>
          <p:cNvPr id="4" name="Group 3"/>
          <p:cNvGrpSpPr/>
          <p:nvPr userDrawn="1"/>
        </p:nvGrpSpPr>
        <p:grpSpPr>
          <a:xfrm rot="11086817" flipH="1" flipV="1">
            <a:off x="890730" y="-1074920"/>
            <a:ext cx="10259879" cy="8798055"/>
            <a:chOff x="423457" y="88179"/>
            <a:chExt cx="2377059" cy="2038377"/>
          </a:xfrm>
          <a:solidFill>
            <a:schemeClr val="accent4"/>
          </a:solidFill>
        </p:grpSpPr>
        <p:sp>
          <p:nvSpPr>
            <p:cNvPr id="5" name="Oval 4"/>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10" name="Title 1"/>
          <p:cNvSpPr>
            <a:spLocks noGrp="1"/>
          </p:cNvSpPr>
          <p:nvPr>
            <p:ph type="title" hasCustomPrompt="1"/>
          </p:nvPr>
        </p:nvSpPr>
        <p:spPr>
          <a:xfrm>
            <a:off x="8572500" y="107631"/>
            <a:ext cx="2620526" cy="1634123"/>
          </a:xfrm>
          <a:noFill/>
        </p:spPr>
        <p:txBody>
          <a:bodyPr lIns="0">
            <a:normAutofit/>
          </a:bodyPr>
          <a:lstStyle>
            <a:lvl1pPr algn="ctr">
              <a:defRPr sz="4400" b="1" baseline="0">
                <a:solidFill>
                  <a:schemeClr val="bg1"/>
                </a:solidFill>
              </a:defRPr>
            </a:lvl1pPr>
          </a:lstStyle>
          <a:p>
            <a:r>
              <a:rPr lang="en-US"/>
              <a:t>Title Style</a:t>
            </a:r>
            <a:endParaRPr lang="en-US" dirty="0"/>
          </a:p>
        </p:txBody>
      </p:sp>
      <p:sp>
        <p:nvSpPr>
          <p:cNvPr id="11" name="Content Placeholder 2"/>
          <p:cNvSpPr>
            <a:spLocks noGrp="1"/>
          </p:cNvSpPr>
          <p:nvPr>
            <p:ph idx="1"/>
          </p:nvPr>
        </p:nvSpPr>
        <p:spPr>
          <a:xfrm>
            <a:off x="1775726" y="1886083"/>
            <a:ext cx="4673431" cy="3260623"/>
          </a:xfrm>
        </p:spPr>
        <p:txBody>
          <a:bodyPr>
            <a:normAutofit/>
          </a:bodyPr>
          <a:lstStyle>
            <a:lvl1pPr marL="0" indent="0" algn="ctr">
              <a:buNone/>
              <a:defRPr sz="3600" b="0">
                <a:solidFill>
                  <a:schemeClr val="bg1"/>
                </a:solidFill>
                <a:latin typeface="+mn-lt"/>
                <a:ea typeface="FoundryMonoline-Light" charset="0"/>
                <a:cs typeface="FoundryMonoline-Light" charset="0"/>
              </a:defRPr>
            </a:lvl1pPr>
            <a:lvl2pPr marL="457200" indent="0">
              <a:buNone/>
              <a:defRPr>
                <a:solidFill>
                  <a:srgbClr val="000000"/>
                </a:solidFill>
              </a:defRPr>
            </a:lvl2pPr>
            <a:lvl3pPr marL="914400" indent="0">
              <a:buNone/>
              <a:defRPr>
                <a:solidFill>
                  <a:srgbClr val="000000"/>
                </a:solidFill>
              </a:defRPr>
            </a:lvl3pPr>
            <a:lvl4pPr marL="1371600" indent="0">
              <a:buNone/>
              <a:defRPr>
                <a:solidFill>
                  <a:srgbClr val="000000"/>
                </a:solidFill>
              </a:defRPr>
            </a:lvl4pPr>
            <a:lvl5pPr marL="1828800" indent="0">
              <a:buNone/>
              <a:defRPr>
                <a:solidFill>
                  <a:srgbClr val="000000"/>
                </a:solidFill>
              </a:defRPr>
            </a:lvl5pPr>
          </a:lstStyle>
          <a:p>
            <a:pPr lvl="0"/>
            <a:r>
              <a:rPr lang="en-US"/>
              <a:t>Click to edit Master text styles</a:t>
            </a:r>
          </a:p>
        </p:txBody>
      </p:sp>
      <p:sp>
        <p:nvSpPr>
          <p:cNvPr id="13" name="TextBox 12"/>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204857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ission">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16" name="Group 15"/>
          <p:cNvGrpSpPr/>
          <p:nvPr/>
        </p:nvGrpSpPr>
        <p:grpSpPr>
          <a:xfrm rot="21076549" flipH="1">
            <a:off x="777025" y="-1054750"/>
            <a:ext cx="10259879" cy="8798055"/>
            <a:chOff x="423457" y="88179"/>
            <a:chExt cx="2377059" cy="2038377"/>
          </a:xfrm>
          <a:solidFill>
            <a:schemeClr val="accent2"/>
          </a:solidFill>
        </p:grpSpPr>
        <p:sp>
          <p:nvSpPr>
            <p:cNvPr id="10" name="Oval 9"/>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 name="Oval 11"/>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itle 1"/>
          <p:cNvSpPr>
            <a:spLocks noGrp="1"/>
          </p:cNvSpPr>
          <p:nvPr>
            <p:ph type="title" hasCustomPrompt="1"/>
          </p:nvPr>
        </p:nvSpPr>
        <p:spPr>
          <a:xfrm>
            <a:off x="713162" y="107631"/>
            <a:ext cx="2620526" cy="1634123"/>
          </a:xfrm>
          <a:noFill/>
        </p:spPr>
        <p:txBody>
          <a:bodyPr lIns="0">
            <a:normAutofit/>
          </a:bodyPr>
          <a:lstStyle>
            <a:lvl1pPr algn="ctr">
              <a:defRPr sz="4400" b="1" baseline="0">
                <a:solidFill>
                  <a:schemeClr val="bg1"/>
                </a:solidFill>
              </a:defRPr>
            </a:lvl1pPr>
          </a:lstStyle>
          <a:p>
            <a:r>
              <a:rPr lang="en-US"/>
              <a:t>Title Style</a:t>
            </a:r>
            <a:endParaRPr lang="en-US" dirty="0"/>
          </a:p>
        </p:txBody>
      </p:sp>
      <p:sp>
        <p:nvSpPr>
          <p:cNvPr id="18" name="Content Placeholder 2"/>
          <p:cNvSpPr>
            <a:spLocks noGrp="1"/>
          </p:cNvSpPr>
          <p:nvPr>
            <p:ph idx="1"/>
          </p:nvPr>
        </p:nvSpPr>
        <p:spPr>
          <a:xfrm>
            <a:off x="5477804" y="1887233"/>
            <a:ext cx="4673431" cy="3260623"/>
          </a:xfrm>
        </p:spPr>
        <p:txBody>
          <a:bodyPr>
            <a:normAutofit/>
          </a:bodyPr>
          <a:lstStyle>
            <a:lvl1pPr marL="0" indent="0" algn="ctr">
              <a:buNone/>
              <a:defRPr sz="3600" b="0">
                <a:solidFill>
                  <a:schemeClr val="bg1"/>
                </a:solidFill>
                <a:latin typeface="+mn-lt"/>
                <a:ea typeface="FoundryMonoline-Light" charset="0"/>
                <a:cs typeface="FoundryMonoline-Light" charset="0"/>
              </a:defRPr>
            </a:lvl1pPr>
            <a:lvl2pPr marL="457200" indent="0">
              <a:buNone/>
              <a:defRPr>
                <a:solidFill>
                  <a:srgbClr val="000000"/>
                </a:solidFill>
              </a:defRPr>
            </a:lvl2pPr>
            <a:lvl3pPr marL="914400" indent="0">
              <a:buNone/>
              <a:defRPr>
                <a:solidFill>
                  <a:srgbClr val="000000"/>
                </a:solidFill>
              </a:defRPr>
            </a:lvl3pPr>
            <a:lvl4pPr marL="1371600" indent="0">
              <a:buNone/>
              <a:defRPr>
                <a:solidFill>
                  <a:srgbClr val="000000"/>
                </a:solidFill>
              </a:defRPr>
            </a:lvl4pPr>
            <a:lvl5pPr marL="1828800" indent="0">
              <a:buNone/>
              <a:defRPr>
                <a:solidFill>
                  <a:srgbClr val="000000"/>
                </a:solidFill>
              </a:defRPr>
            </a:lvl5pPr>
          </a:lstStyle>
          <a:p>
            <a:pPr lvl="0"/>
            <a:r>
              <a:rPr lang="en-US"/>
              <a:t>Click to edit Master text styles</a:t>
            </a:r>
          </a:p>
        </p:txBody>
      </p:sp>
      <p:sp>
        <p:nvSpPr>
          <p:cNvPr id="19" name="TextBox 18"/>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235832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1987824" y="690410"/>
            <a:ext cx="5221565" cy="667928"/>
          </a:xfrm>
          <a:noFill/>
        </p:spPr>
        <p:txBody>
          <a:bodyPr lIns="0">
            <a:normAutofit/>
          </a:bodyPr>
          <a:lstStyle>
            <a:lvl1pPr>
              <a:defRPr sz="2800">
                <a:solidFill>
                  <a:srgbClr val="000000"/>
                </a:solidFill>
              </a:defRPr>
            </a:lvl1pPr>
          </a:lstStyle>
          <a:p>
            <a:r>
              <a:rPr lang="en-US"/>
              <a:t>Click to edit Master title style</a:t>
            </a:r>
            <a:endParaRPr lang="en-US" dirty="0"/>
          </a:p>
        </p:txBody>
      </p:sp>
      <p:sp>
        <p:nvSpPr>
          <p:cNvPr id="4" name="Content Placeholder 2"/>
          <p:cNvSpPr>
            <a:spLocks noGrp="1"/>
          </p:cNvSpPr>
          <p:nvPr>
            <p:ph idx="1"/>
          </p:nvPr>
        </p:nvSpPr>
        <p:spPr>
          <a:xfrm>
            <a:off x="1987823" y="1885951"/>
            <a:ext cx="8545911" cy="3371850"/>
          </a:xfrm>
        </p:spPr>
        <p:txBody>
          <a:bodyPr>
            <a:normAutofit/>
          </a:bodyPr>
          <a:lstStyle>
            <a:lvl1pPr>
              <a:defRPr sz="200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p:txBody>
      </p:sp>
      <p:pic>
        <p:nvPicPr>
          <p:cNvPr id="5" name="Picture 4"/>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6" name="Group 5"/>
          <p:cNvGrpSpPr/>
          <p:nvPr userDrawn="1"/>
        </p:nvGrpSpPr>
        <p:grpSpPr>
          <a:xfrm rot="20566910" flipH="1" flipV="1">
            <a:off x="20003" y="378986"/>
            <a:ext cx="1786097" cy="1531615"/>
            <a:chOff x="423457" y="88179"/>
            <a:chExt cx="2377059" cy="2038377"/>
          </a:xfrm>
          <a:solidFill>
            <a:schemeClr val="accent2"/>
          </a:solidFill>
        </p:grpSpPr>
        <p:sp>
          <p:nvSpPr>
            <p:cNvPr id="7" name="Oval 6"/>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21337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9244" y="2382354"/>
            <a:ext cx="4447476" cy="1456057"/>
          </a:xfrm>
        </p:spPr>
        <p:txBody>
          <a:bodyPr>
            <a:normAutofit/>
          </a:bodyPr>
          <a:lstStyle>
            <a:lvl1pPr marL="0" indent="0">
              <a:buNone/>
              <a:defRPr sz="18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9" name="Group 8"/>
          <p:cNvGrpSpPr/>
          <p:nvPr userDrawn="1"/>
        </p:nvGrpSpPr>
        <p:grpSpPr>
          <a:xfrm rot="10800000" flipH="1" flipV="1">
            <a:off x="-925605" y="-2364446"/>
            <a:ext cx="10041029" cy="8610388"/>
            <a:chOff x="423457" y="88179"/>
            <a:chExt cx="2377059" cy="2038377"/>
          </a:xfrm>
          <a:solidFill>
            <a:schemeClr val="tx2"/>
          </a:solidFill>
        </p:grpSpPr>
        <p:sp>
          <p:nvSpPr>
            <p:cNvPr id="10" name="Oval 9"/>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Oval 10"/>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1"/>
          <p:cNvSpPr>
            <a:spLocks noGrp="1"/>
          </p:cNvSpPr>
          <p:nvPr>
            <p:ph type="title"/>
          </p:nvPr>
        </p:nvSpPr>
        <p:spPr>
          <a:xfrm>
            <a:off x="927713" y="1242581"/>
            <a:ext cx="3578212" cy="2279547"/>
          </a:xfrm>
          <a:noFill/>
        </p:spPr>
        <p:txBody>
          <a:bodyPr lIns="0">
            <a:noAutofit/>
          </a:bodyPr>
          <a:lstStyle>
            <a:lvl1pPr>
              <a:defRPr sz="4000">
                <a:solidFill>
                  <a:schemeClr val="bg1"/>
                </a:solidFill>
              </a:defRPr>
            </a:lvl1pPr>
          </a:lstStyle>
          <a:p>
            <a:r>
              <a:rPr lang="en-US"/>
              <a:t>Click to edit Master title style</a:t>
            </a:r>
            <a:endParaRPr lang="en-US" dirty="0"/>
          </a:p>
        </p:txBody>
      </p:sp>
      <p:sp>
        <p:nvSpPr>
          <p:cNvPr id="15" name="TextBox 14"/>
          <p:cNvSpPr txBox="1"/>
          <p:nvPr userDrawn="1"/>
        </p:nvSpPr>
        <p:spPr>
          <a:xfrm>
            <a:off x="477488" y="6172519"/>
            <a:ext cx="1978427" cy="253916"/>
          </a:xfrm>
          <a:prstGeom prst="rect">
            <a:avLst/>
          </a:prstGeom>
          <a:noFill/>
        </p:spPr>
        <p:txBody>
          <a:bodyPr wrap="none" rtlCol="0">
            <a:spAutoFit/>
          </a:bodyPr>
          <a:lstStyle/>
          <a:p>
            <a:r>
              <a:rPr lang="en-US" sz="1050" dirty="0" err="1">
                <a:solidFill>
                  <a:srgbClr val="000000"/>
                </a:solidFill>
              </a:rPr>
              <a:t>www.share-netinternational.org</a:t>
            </a:r>
            <a:endParaRPr lang="en-US" sz="1050" dirty="0">
              <a:solidFill>
                <a:srgbClr val="000000"/>
              </a:solidFill>
            </a:endParaRPr>
          </a:p>
        </p:txBody>
      </p:sp>
    </p:spTree>
    <p:extLst>
      <p:ext uri="{BB962C8B-B14F-4D97-AF65-F5344CB8AC3E}">
        <p14:creationId xmlns:p14="http://schemas.microsoft.com/office/powerpoint/2010/main" val="16739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9244" y="2382354"/>
            <a:ext cx="4447476" cy="1456057"/>
          </a:xfrm>
        </p:spPr>
        <p:txBody>
          <a:bodyPr>
            <a:normAutofit/>
          </a:bodyPr>
          <a:lstStyle>
            <a:lvl1pPr marL="0" indent="0">
              <a:buNone/>
              <a:defRPr sz="18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9" name="Group 8"/>
          <p:cNvGrpSpPr/>
          <p:nvPr userDrawn="1"/>
        </p:nvGrpSpPr>
        <p:grpSpPr>
          <a:xfrm rot="10800000" flipH="1" flipV="1">
            <a:off x="-925605" y="-2364446"/>
            <a:ext cx="10041029" cy="8610388"/>
            <a:chOff x="423457" y="88179"/>
            <a:chExt cx="2377059" cy="2038377"/>
          </a:xfrm>
          <a:solidFill>
            <a:schemeClr val="accent4"/>
          </a:solidFill>
        </p:grpSpPr>
        <p:sp>
          <p:nvSpPr>
            <p:cNvPr id="10" name="Oval 9"/>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Oval 10"/>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1"/>
          <p:cNvSpPr>
            <a:spLocks noGrp="1"/>
          </p:cNvSpPr>
          <p:nvPr>
            <p:ph type="title"/>
          </p:nvPr>
        </p:nvSpPr>
        <p:spPr>
          <a:xfrm>
            <a:off x="927713" y="1242581"/>
            <a:ext cx="3578212" cy="2279547"/>
          </a:xfrm>
          <a:noFill/>
        </p:spPr>
        <p:txBody>
          <a:bodyPr lIns="0">
            <a:noAutofit/>
          </a:bodyPr>
          <a:lstStyle>
            <a:lvl1pPr>
              <a:defRPr sz="4000">
                <a:solidFill>
                  <a:schemeClr val="bg1"/>
                </a:solidFill>
              </a:defRPr>
            </a:lvl1pPr>
          </a:lstStyle>
          <a:p>
            <a:r>
              <a:rPr lang="en-US"/>
              <a:t>Click to edit Master title style</a:t>
            </a:r>
            <a:endParaRPr lang="en-US" dirty="0"/>
          </a:p>
        </p:txBody>
      </p:sp>
      <p:sp>
        <p:nvSpPr>
          <p:cNvPr id="17" name="TextBox 16"/>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27468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9244" y="2382354"/>
            <a:ext cx="4447476" cy="1456057"/>
          </a:xfrm>
        </p:spPr>
        <p:txBody>
          <a:bodyPr>
            <a:normAutofit/>
          </a:bodyPr>
          <a:lstStyle>
            <a:lvl1pPr marL="0" indent="0">
              <a:buNone/>
              <a:defRPr sz="18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9" name="Group 8"/>
          <p:cNvGrpSpPr/>
          <p:nvPr userDrawn="1"/>
        </p:nvGrpSpPr>
        <p:grpSpPr>
          <a:xfrm rot="10800000" flipH="1" flipV="1">
            <a:off x="-925605" y="-2364446"/>
            <a:ext cx="10041029" cy="8610388"/>
            <a:chOff x="423457" y="88179"/>
            <a:chExt cx="2377059" cy="2038377"/>
          </a:xfrm>
          <a:solidFill>
            <a:schemeClr val="accent3"/>
          </a:solidFill>
        </p:grpSpPr>
        <p:sp>
          <p:nvSpPr>
            <p:cNvPr id="10" name="Oval 9"/>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Oval 10"/>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1"/>
          <p:cNvSpPr>
            <a:spLocks noGrp="1"/>
          </p:cNvSpPr>
          <p:nvPr>
            <p:ph type="title"/>
          </p:nvPr>
        </p:nvSpPr>
        <p:spPr>
          <a:xfrm>
            <a:off x="927713" y="1242581"/>
            <a:ext cx="3578212" cy="2279547"/>
          </a:xfrm>
          <a:noFill/>
        </p:spPr>
        <p:txBody>
          <a:bodyPr lIns="0">
            <a:noAutofit/>
          </a:bodyPr>
          <a:lstStyle>
            <a:lvl1pPr>
              <a:defRPr sz="4000">
                <a:solidFill>
                  <a:schemeClr val="bg1"/>
                </a:solidFill>
              </a:defRPr>
            </a:lvl1pPr>
          </a:lstStyle>
          <a:p>
            <a:r>
              <a:rPr lang="en-US"/>
              <a:t>Click to edit Master title style</a:t>
            </a:r>
            <a:endParaRPr lang="en-US" dirty="0"/>
          </a:p>
        </p:txBody>
      </p:sp>
      <p:sp>
        <p:nvSpPr>
          <p:cNvPr id="17" name="TextBox 16"/>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347910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59244" y="2382354"/>
            <a:ext cx="4447476" cy="1456057"/>
          </a:xfrm>
        </p:spPr>
        <p:txBody>
          <a:bodyPr>
            <a:normAutofit/>
          </a:bodyPr>
          <a:lstStyle>
            <a:lvl1pPr marL="0" indent="0">
              <a:buNone/>
              <a:defRPr sz="1800">
                <a:solidFill>
                  <a:srgbClr val="00000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p:cNvPicPr>
            <a:picLocks noChangeAspect="1"/>
          </p:cNvPicPr>
          <p:nvPr userDrawn="1"/>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grpSp>
        <p:nvGrpSpPr>
          <p:cNvPr id="9" name="Group 8"/>
          <p:cNvGrpSpPr/>
          <p:nvPr userDrawn="1"/>
        </p:nvGrpSpPr>
        <p:grpSpPr>
          <a:xfrm rot="10800000" flipH="1" flipV="1">
            <a:off x="-925605" y="-2364446"/>
            <a:ext cx="10041029" cy="8610388"/>
            <a:chOff x="423457" y="88179"/>
            <a:chExt cx="2377059" cy="2038377"/>
          </a:xfrm>
          <a:solidFill>
            <a:schemeClr val="accent5"/>
          </a:solidFill>
        </p:grpSpPr>
        <p:sp>
          <p:nvSpPr>
            <p:cNvPr id="10" name="Oval 9"/>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Oval 10"/>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1"/>
          <p:cNvSpPr>
            <a:spLocks noGrp="1"/>
          </p:cNvSpPr>
          <p:nvPr>
            <p:ph type="title"/>
          </p:nvPr>
        </p:nvSpPr>
        <p:spPr>
          <a:xfrm>
            <a:off x="927713" y="1242581"/>
            <a:ext cx="3578212" cy="2279547"/>
          </a:xfrm>
          <a:noFill/>
        </p:spPr>
        <p:txBody>
          <a:bodyPr lIns="0">
            <a:noAutofit/>
          </a:bodyPr>
          <a:lstStyle>
            <a:lvl1pPr>
              <a:defRPr sz="4000">
                <a:solidFill>
                  <a:schemeClr val="bg1"/>
                </a:solidFill>
              </a:defRPr>
            </a:lvl1pPr>
          </a:lstStyle>
          <a:p>
            <a:r>
              <a:rPr lang="en-US"/>
              <a:t>Click to edit Master title style</a:t>
            </a:r>
            <a:endParaRPr lang="en-US" dirty="0"/>
          </a:p>
        </p:txBody>
      </p:sp>
      <p:sp>
        <p:nvSpPr>
          <p:cNvPr id="17" name="TextBox 16"/>
          <p:cNvSpPr txBox="1"/>
          <p:nvPr userDrawn="1"/>
        </p:nvSpPr>
        <p:spPr>
          <a:xfrm>
            <a:off x="477488" y="6172519"/>
            <a:ext cx="1872629" cy="253916"/>
          </a:xfrm>
          <a:prstGeom prst="rect">
            <a:avLst/>
          </a:prstGeom>
          <a:noFill/>
        </p:spPr>
        <p:txBody>
          <a:bodyPr wrap="none" rtlCol="0">
            <a:spAutoFit/>
          </a:bodyPr>
          <a:lstStyle/>
          <a:p>
            <a:r>
              <a:rPr lang="en-US" sz="1050" dirty="0" err="1">
                <a:solidFill>
                  <a:srgbClr val="000000"/>
                </a:solidFill>
              </a:rPr>
              <a:t>www.share-netbangladesh.org</a:t>
            </a:r>
            <a:endParaRPr lang="en-US" sz="1050" dirty="0">
              <a:solidFill>
                <a:srgbClr val="000000"/>
              </a:solidFill>
            </a:endParaRPr>
          </a:p>
        </p:txBody>
      </p:sp>
    </p:spTree>
    <p:extLst>
      <p:ext uri="{BB962C8B-B14F-4D97-AF65-F5344CB8AC3E}">
        <p14:creationId xmlns:p14="http://schemas.microsoft.com/office/powerpoint/2010/main" val="160095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36373939"/>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60" r:id="rId3"/>
    <p:sldLayoutId id="2147483650" r:id="rId4"/>
    <p:sldLayoutId id="2147483659" r:id="rId5"/>
    <p:sldLayoutId id="2147483651" r:id="rId6"/>
    <p:sldLayoutId id="2147483662" r:id="rId7"/>
    <p:sldLayoutId id="2147483663" r:id="rId8"/>
    <p:sldLayoutId id="2147483664" r:id="rId9"/>
    <p:sldLayoutId id="2147483652" r:id="rId10"/>
    <p:sldLayoutId id="2147483653" r:id="rId11"/>
    <p:sldLayoutId id="2147483666" r:id="rId12"/>
    <p:sldLayoutId id="2147483667" r:id="rId13"/>
    <p:sldLayoutId id="2147483654" r:id="rId14"/>
    <p:sldLayoutId id="2147483661" r:id="rId15"/>
    <p:sldLayoutId id="2147483655" r:id="rId16"/>
    <p:sldLayoutId id="2147483656" r:id="rId17"/>
    <p:sldLayoutId id="2147483657" r:id="rId18"/>
    <p:sldLayoutId id="2147483665" r:id="rId19"/>
  </p:sldLayoutIdLst>
  <p:txStyles>
    <p:titleStyle>
      <a:lvl1pPr algn="l" defTabSz="914400" rtl="0" eaLnBrk="1" latinLnBrk="0" hangingPunct="1">
        <a:lnSpc>
          <a:spcPct val="90000"/>
        </a:lnSpc>
        <a:spcBef>
          <a:spcPct val="0"/>
        </a:spcBef>
        <a:buNone/>
        <a:defRPr sz="4400" kern="1200">
          <a:solidFill>
            <a:srgbClr val="000000"/>
          </a:solidFill>
          <a:latin typeface="+mj-lt"/>
          <a:ea typeface="FoundryMonoline-Bold" charset="0"/>
          <a:cs typeface="FoundryMonoline-Bold" charset="0"/>
        </a:defRPr>
      </a:lvl1pPr>
    </p:titleStyle>
    <p:bodyStyle>
      <a:lvl1pPr marL="228600" indent="-228600" algn="l" defTabSz="914400" rtl="0" eaLnBrk="1" latinLnBrk="0" hangingPunct="1">
        <a:lnSpc>
          <a:spcPct val="90000"/>
        </a:lnSpc>
        <a:spcBef>
          <a:spcPts val="1000"/>
        </a:spcBef>
        <a:buFont typeface="Arial"/>
        <a:buChar char="•"/>
        <a:defRPr sz="2800" b="0" kern="1200">
          <a:solidFill>
            <a:srgbClr val="000000"/>
          </a:solidFill>
          <a:latin typeface="+mn-lt"/>
          <a:ea typeface="FoundryMonoline-Regular" charset="0"/>
          <a:cs typeface="FoundryMonoline-Regular" charset="0"/>
        </a:defRPr>
      </a:lvl1pPr>
      <a:lvl2pPr marL="685800" indent="-228600" algn="l" defTabSz="914400" rtl="0" eaLnBrk="1" latinLnBrk="0" hangingPunct="1">
        <a:lnSpc>
          <a:spcPct val="90000"/>
        </a:lnSpc>
        <a:spcBef>
          <a:spcPts val="500"/>
        </a:spcBef>
        <a:buFont typeface="Arial"/>
        <a:buChar char="•"/>
        <a:defRPr sz="2400" b="0" kern="1200">
          <a:solidFill>
            <a:srgbClr val="000000"/>
          </a:solidFill>
          <a:latin typeface="+mn-lt"/>
          <a:ea typeface="FoundryMonoline-Regular" charset="0"/>
          <a:cs typeface="FoundryMonoline-Regular" charset="0"/>
        </a:defRPr>
      </a:lvl2pPr>
      <a:lvl3pPr marL="1143000" indent="-228600" algn="l" defTabSz="914400" rtl="0" eaLnBrk="1" latinLnBrk="0" hangingPunct="1">
        <a:lnSpc>
          <a:spcPct val="90000"/>
        </a:lnSpc>
        <a:spcBef>
          <a:spcPts val="500"/>
        </a:spcBef>
        <a:buFont typeface="Arial"/>
        <a:buChar char="•"/>
        <a:defRPr sz="2000" b="0" kern="1200">
          <a:solidFill>
            <a:srgbClr val="000000"/>
          </a:solidFill>
          <a:latin typeface="+mn-lt"/>
          <a:ea typeface="FoundryMonoline-Regular" charset="0"/>
          <a:cs typeface="FoundryMonoline-Regular" charset="0"/>
        </a:defRPr>
      </a:lvl3pPr>
      <a:lvl4pPr marL="1600200" indent="-228600" algn="l" defTabSz="914400" rtl="0" eaLnBrk="1" latinLnBrk="0" hangingPunct="1">
        <a:lnSpc>
          <a:spcPct val="90000"/>
        </a:lnSpc>
        <a:spcBef>
          <a:spcPts val="500"/>
        </a:spcBef>
        <a:buFont typeface="Arial"/>
        <a:buChar char="•"/>
        <a:defRPr sz="1800" b="0" kern="1200">
          <a:solidFill>
            <a:srgbClr val="000000"/>
          </a:solidFill>
          <a:latin typeface="+mn-lt"/>
          <a:ea typeface="FoundryMonoline-Regular" charset="0"/>
          <a:cs typeface="FoundryMonoline-Regular" charset="0"/>
        </a:defRPr>
      </a:lvl4pPr>
      <a:lvl5pPr marL="2057400" indent="-228600" algn="l" defTabSz="914400" rtl="0" eaLnBrk="1" latinLnBrk="0" hangingPunct="1">
        <a:lnSpc>
          <a:spcPct val="90000"/>
        </a:lnSpc>
        <a:spcBef>
          <a:spcPts val="500"/>
        </a:spcBef>
        <a:buFont typeface="Arial"/>
        <a:buChar char="•"/>
        <a:defRPr sz="1800" b="0" kern="1200">
          <a:solidFill>
            <a:srgbClr val="000000"/>
          </a:solidFill>
          <a:latin typeface="+mn-lt"/>
          <a:ea typeface="FoundryMonoline-Regular" charset="0"/>
          <a:cs typeface="FoundryMonoline-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Zobaidanasreen@gmail.com" TargetMode="External"/><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4920191" y="4179597"/>
            <a:ext cx="2107527" cy="1769414"/>
            <a:chOff x="5419043" y="4786938"/>
            <a:chExt cx="1952784" cy="1639497"/>
          </a:xfrm>
        </p:grpSpPr>
        <p:sp>
          <p:nvSpPr>
            <p:cNvPr id="6" name="Oval 5"/>
            <p:cNvSpPr/>
            <p:nvPr/>
          </p:nvSpPr>
          <p:spPr>
            <a:xfrm>
              <a:off x="5732330" y="4786938"/>
              <a:ext cx="1639497" cy="16394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501108">
              <a:off x="5419043" y="4860560"/>
              <a:ext cx="811770" cy="224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5891506" y="2539868"/>
            <a:ext cx="5684254" cy="1577341"/>
          </a:xfrm>
        </p:spPr>
        <p:txBody>
          <a:bodyPr>
            <a:noAutofit/>
          </a:bodyPr>
          <a:lstStyle/>
          <a:p>
            <a:pPr>
              <a:lnSpc>
                <a:spcPts val="3000"/>
              </a:lnSpc>
            </a:pPr>
            <a:r>
              <a:rPr lang="en-US" sz="2000" b="1" i="0" u="none" strike="noStrike" dirty="0">
                <a:solidFill>
                  <a:srgbClr val="000000"/>
                </a:solidFill>
                <a:latin typeface="Arial"/>
                <a:ea typeface="Arial"/>
                <a:cs typeface="Arial"/>
                <a:sym typeface="Arial"/>
              </a:rPr>
              <a:t>Gender Based Violence (GBV) among the Internal Mandi (Garo) Migrants in Dhaka City: A Qualitative</a:t>
            </a:r>
            <a:r>
              <a:rPr lang="en-US" sz="1800" b="1" dirty="0"/>
              <a:t> </a:t>
            </a:r>
            <a:r>
              <a:rPr lang="en-US" sz="2000" b="1" i="0" u="none" strike="noStrike" dirty="0">
                <a:solidFill>
                  <a:srgbClr val="000000"/>
                </a:solidFill>
                <a:latin typeface="Arial"/>
                <a:ea typeface="Arial"/>
                <a:cs typeface="Arial"/>
                <a:sym typeface="Arial"/>
              </a:rPr>
              <a:t>Study</a:t>
            </a:r>
            <a:br>
              <a:rPr lang="en-US" sz="1800" b="1" dirty="0"/>
            </a:br>
            <a:br>
              <a:rPr lang="en-US" sz="1800" b="1" dirty="0"/>
            </a:br>
            <a:endParaRPr lang="en-US" sz="2000" b="1" spc="-150" dirty="0">
              <a:latin typeface="FoundryMonoline-Regular" charset="0"/>
              <a:ea typeface="FoundryMonoline-Regular" charset="0"/>
              <a:cs typeface="FoundryMonoline-Regular" charset="0"/>
            </a:endParaRPr>
          </a:p>
        </p:txBody>
      </p:sp>
      <p:sp>
        <p:nvSpPr>
          <p:cNvPr id="12" name="Oval 11"/>
          <p:cNvSpPr/>
          <p:nvPr/>
        </p:nvSpPr>
        <p:spPr>
          <a:xfrm>
            <a:off x="6684478" y="544992"/>
            <a:ext cx="634685" cy="63468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6" name="Oval 15"/>
          <p:cNvSpPr/>
          <p:nvPr/>
        </p:nvSpPr>
        <p:spPr>
          <a:xfrm>
            <a:off x="4033335" y="5647970"/>
            <a:ext cx="750985" cy="7509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9125" y="814440"/>
            <a:ext cx="3018250" cy="875960"/>
          </a:xfrm>
          <a:prstGeom prst="rect">
            <a:avLst/>
          </a:prstGeom>
        </p:spPr>
      </p:pic>
      <p:sp>
        <p:nvSpPr>
          <p:cNvPr id="9" name="Subtitle 8"/>
          <p:cNvSpPr>
            <a:spLocks noGrp="1"/>
          </p:cNvSpPr>
          <p:nvPr>
            <p:ph type="subTitle" idx="1"/>
          </p:nvPr>
        </p:nvSpPr>
        <p:spPr>
          <a:xfrm>
            <a:off x="7811112" y="4322400"/>
            <a:ext cx="3785615" cy="1288742"/>
          </a:xfrm>
        </p:spPr>
        <p:txBody>
          <a:bodyPr>
            <a:noAutofit/>
          </a:bodyPr>
          <a:lstStyle/>
          <a:p>
            <a:pPr marL="0" lvl="0" indent="0" rtl="0">
              <a:lnSpc>
                <a:spcPts val="1000"/>
              </a:lnSpc>
              <a:spcBef>
                <a:spcPts val="0"/>
              </a:spcBef>
              <a:spcAft>
                <a:spcPts val="0"/>
              </a:spcAft>
              <a:buSzPts val="2200"/>
              <a:buNone/>
            </a:pPr>
            <a:r>
              <a:rPr lang="en-US" sz="1200" b="1" dirty="0"/>
              <a:t>DR. ZOBAIDA NASREEN</a:t>
            </a:r>
          </a:p>
          <a:p>
            <a:pPr marL="0" lvl="0" indent="0" rtl="0">
              <a:lnSpc>
                <a:spcPts val="1000"/>
              </a:lnSpc>
              <a:spcBef>
                <a:spcPts val="1400"/>
              </a:spcBef>
              <a:spcAft>
                <a:spcPts val="0"/>
              </a:spcAft>
              <a:buSzPts val="1600"/>
              <a:buNone/>
            </a:pPr>
            <a:r>
              <a:rPr lang="en-US" sz="1200" b="1" dirty="0"/>
              <a:t>PROFESSOR, DEPARTMENT OF ANTHROPOLOGY</a:t>
            </a:r>
          </a:p>
          <a:p>
            <a:pPr marL="0" lvl="0" indent="0" rtl="0">
              <a:lnSpc>
                <a:spcPts val="1000"/>
              </a:lnSpc>
              <a:spcBef>
                <a:spcPts val="1400"/>
              </a:spcBef>
              <a:spcAft>
                <a:spcPts val="0"/>
              </a:spcAft>
              <a:buSzPts val="1600"/>
              <a:buNone/>
            </a:pPr>
            <a:r>
              <a:rPr lang="en-US" sz="1200" b="1" dirty="0"/>
              <a:t>UNIVERSITY OF DHAKA.</a:t>
            </a:r>
          </a:p>
          <a:p>
            <a:pPr marL="0" lvl="0" indent="0" rtl="0">
              <a:lnSpc>
                <a:spcPts val="1000"/>
              </a:lnSpc>
              <a:spcBef>
                <a:spcPts val="1400"/>
              </a:spcBef>
              <a:spcAft>
                <a:spcPts val="0"/>
              </a:spcAft>
              <a:buSzPts val="1600"/>
              <a:buNone/>
            </a:pPr>
            <a:r>
              <a:rPr lang="en-US" sz="1200" b="1" u="sng" dirty="0">
                <a:solidFill>
                  <a:schemeClr val="hlink"/>
                </a:solidFill>
                <a:hlinkClick r:id="rId3"/>
              </a:rPr>
              <a:t>ZOBAIDANASREEN@GMAIL.COM</a:t>
            </a:r>
            <a:endParaRPr lang="en-US" sz="1200" b="1" dirty="0"/>
          </a:p>
          <a:p>
            <a:pPr marL="0" lvl="0" indent="0" rtl="0">
              <a:lnSpc>
                <a:spcPts val="1000"/>
              </a:lnSpc>
              <a:spcBef>
                <a:spcPts val="1400"/>
              </a:spcBef>
              <a:spcAft>
                <a:spcPts val="0"/>
              </a:spcAft>
              <a:buSzPts val="1600"/>
              <a:buNone/>
            </a:pPr>
            <a:r>
              <a:rPr lang="en-US" sz="1200" b="1" dirty="0"/>
              <a:t>RESEARCH ASSOCIATE: MUNNI MREE</a:t>
            </a:r>
          </a:p>
        </p:txBody>
      </p:sp>
      <p:sp>
        <p:nvSpPr>
          <p:cNvPr id="13" name="Oval 12"/>
          <p:cNvSpPr/>
          <p:nvPr/>
        </p:nvSpPr>
        <p:spPr>
          <a:xfrm>
            <a:off x="2355717" y="5647970"/>
            <a:ext cx="550321" cy="550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5" name="Oval 14"/>
          <p:cNvSpPr/>
          <p:nvPr/>
        </p:nvSpPr>
        <p:spPr>
          <a:xfrm>
            <a:off x="328545" y="4322400"/>
            <a:ext cx="1142326" cy="114232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7" name="Picture Placeholder 16">
            <a:extLst>
              <a:ext uri="{FF2B5EF4-FFF2-40B4-BE49-F238E27FC236}">
                <a16:creationId xmlns:a16="http://schemas.microsoft.com/office/drawing/2014/main" id="{7E67D0E8-8023-1ADE-E7F5-5E8901A2E037}"/>
              </a:ext>
            </a:extLst>
          </p:cNvPr>
          <p:cNvPicPr>
            <a:picLocks noGrp="1" noChangeAspect="1"/>
          </p:cNvPicPr>
          <p:nvPr>
            <p:ph type="pic" idx="10"/>
          </p:nvPr>
        </p:nvPicPr>
        <p:blipFill rotWithShape="1">
          <a:blip r:embed="rId4"/>
          <a:srcRect l="12956" t="145" r="29888" b="-145"/>
          <a:stretch/>
        </p:blipFill>
        <p:spPr>
          <a:xfrm>
            <a:off x="-479344" y="-784716"/>
            <a:ext cx="6346261" cy="6346261"/>
          </a:xfrm>
        </p:spPr>
      </p:pic>
    </p:spTree>
    <p:extLst>
      <p:ext uri="{BB962C8B-B14F-4D97-AF65-F5344CB8AC3E}">
        <p14:creationId xmlns:p14="http://schemas.microsoft.com/office/powerpoint/2010/main" val="204897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pPr marL="0" marR="0" lvl="0" indent="0" algn="just" rtl="0">
              <a:spcBef>
                <a:spcPts val="0"/>
              </a:spcBef>
              <a:spcAft>
                <a:spcPts val="0"/>
              </a:spcAft>
              <a:buNone/>
            </a:pPr>
            <a:r>
              <a:rPr lang="en-US" sz="3600" b="1" i="0" u="none" strike="noStrike" cap="none" dirty="0">
                <a:solidFill>
                  <a:schemeClr val="accent6"/>
                </a:solidFill>
                <a:latin typeface="+mn-lt"/>
                <a:ea typeface="Arial"/>
                <a:cs typeface="Arial"/>
                <a:sym typeface="Arial"/>
              </a:rPr>
              <a:t>Objectives of the Research</a:t>
            </a:r>
            <a:endParaRPr lang="en-US" sz="3600" b="1" dirty="0">
              <a:solidFill>
                <a:schemeClr val="accent6"/>
              </a:solidFill>
              <a:latin typeface="+mn-lt"/>
            </a:endParaRPr>
          </a:p>
        </p:txBody>
      </p:sp>
      <p:pic>
        <p:nvPicPr>
          <p:cNvPr id="4" name="Picture 3"/>
          <p:cNvPicPr>
            <a:picLocks noChangeAspect="1"/>
          </p:cNvPicPr>
          <p:nvPr/>
        </p:nvPicPr>
        <p:blipFill rotWithShape="1">
          <a:blip r:embed="rId2">
            <a:duotone>
              <a:schemeClr val="bg2">
                <a:shade val="45000"/>
                <a:satMod val="135000"/>
              </a:schemeClr>
              <a:prstClr val="white"/>
            </a:duotone>
            <a:lum bright="20000" contrast="-40000"/>
            <a:extLst>
              <a:ext uri="{28A0092B-C50C-407E-A947-70E740481C1C}">
                <a14:useLocalDpi xmlns:a14="http://schemas.microsoft.com/office/drawing/2010/main" val="0"/>
              </a:ext>
            </a:extLst>
          </a:blip>
          <a:srcRect r="43078" b="50043"/>
          <a:stretch/>
        </p:blipFill>
        <p:spPr>
          <a:xfrm>
            <a:off x="10806720" y="5633884"/>
            <a:ext cx="1385279" cy="1224116"/>
          </a:xfrm>
          <a:prstGeom prst="rect">
            <a:avLst/>
          </a:prstGeom>
          <a:ln>
            <a:noFill/>
          </a:ln>
        </p:spPr>
      </p:pic>
      <p:sp>
        <p:nvSpPr>
          <p:cNvPr id="3" name="TextBox 2">
            <a:extLst>
              <a:ext uri="{FF2B5EF4-FFF2-40B4-BE49-F238E27FC236}">
                <a16:creationId xmlns:a16="http://schemas.microsoft.com/office/drawing/2014/main" id="{1CBE123A-8063-9B16-2072-7BA08B06289E}"/>
              </a:ext>
            </a:extLst>
          </p:cNvPr>
          <p:cNvSpPr txBox="1"/>
          <p:nvPr/>
        </p:nvSpPr>
        <p:spPr>
          <a:xfrm>
            <a:off x="1551650" y="2226908"/>
            <a:ext cx="8544328" cy="1839991"/>
          </a:xfrm>
          <a:prstGeom prst="rect">
            <a:avLst/>
          </a:prstGeom>
          <a:noFill/>
        </p:spPr>
        <p:txBody>
          <a:bodyPr wrap="square">
            <a:spAutoFit/>
          </a:bodyPr>
          <a:lstStyle/>
          <a:p>
            <a:pPr marL="342900" marR="0" lvl="0" indent="-342900" algn="just" rtl="0">
              <a:lnSpc>
                <a:spcPts val="2000"/>
              </a:lnSpc>
              <a:spcBef>
                <a:spcPts val="0"/>
              </a:spcBef>
              <a:spcAft>
                <a:spcPts val="0"/>
              </a:spcAft>
              <a:buClr>
                <a:schemeClr val="accent6"/>
              </a:buClr>
              <a:buFont typeface="Arial" panose="020B0604020202020204" pitchFamily="34" charset="0"/>
              <a:buChar char="•"/>
            </a:pPr>
            <a:r>
              <a:rPr lang="en-US" sz="2000" b="0" i="0" u="none" strike="noStrike" cap="none" dirty="0">
                <a:solidFill>
                  <a:srgbClr val="000000"/>
                </a:solidFill>
                <a:ea typeface="Arial"/>
                <a:cs typeface="Arial"/>
                <a:sym typeface="Arial"/>
              </a:rPr>
              <a:t>1. To explore the perception of Gender based violence (hereafter GBV) among the Mandi women.</a:t>
            </a:r>
            <a:endParaRPr lang="en-US" sz="2000" b="0" i="0" u="none" strike="noStrike" cap="none" dirty="0">
              <a:solidFill>
                <a:srgbClr val="000000"/>
              </a:solidFill>
              <a:ea typeface="Calibri"/>
              <a:cs typeface="Calibri"/>
              <a:sym typeface="Calibri"/>
            </a:endParaRPr>
          </a:p>
          <a:p>
            <a:pPr marL="342900" marR="0" lvl="0" indent="-342900" algn="just" rtl="0">
              <a:lnSpc>
                <a:spcPts val="2000"/>
              </a:lnSpc>
              <a:spcBef>
                <a:spcPts val="800"/>
              </a:spcBef>
              <a:spcAft>
                <a:spcPts val="0"/>
              </a:spcAft>
              <a:buClr>
                <a:schemeClr val="accent6"/>
              </a:buClr>
              <a:buFont typeface="Arial" panose="020B0604020202020204" pitchFamily="34" charset="0"/>
              <a:buChar char="•"/>
            </a:pPr>
            <a:r>
              <a:rPr lang="en-US" sz="2000" b="0" i="0" u="none" strike="noStrike" cap="none" dirty="0">
                <a:solidFill>
                  <a:srgbClr val="000000"/>
                </a:solidFill>
                <a:ea typeface="Arial"/>
                <a:cs typeface="Arial"/>
                <a:sym typeface="Arial"/>
              </a:rPr>
              <a:t>2. To find out the main sources of GBV related information and their utilities among</a:t>
            </a:r>
            <a:r>
              <a:rPr lang="en-US" sz="2000" dirty="0">
                <a:solidFill>
                  <a:srgbClr val="000000"/>
                </a:solidFill>
                <a:ea typeface="Calibri"/>
                <a:cs typeface="Calibri"/>
                <a:sym typeface="Calibri"/>
              </a:rPr>
              <a:t> </a:t>
            </a:r>
            <a:r>
              <a:rPr lang="en-US" sz="2000" b="0" i="0" u="none" strike="noStrike" cap="none" dirty="0">
                <a:solidFill>
                  <a:srgbClr val="000000"/>
                </a:solidFill>
                <a:ea typeface="Arial"/>
                <a:cs typeface="Arial"/>
                <a:sym typeface="Arial"/>
              </a:rPr>
              <a:t>the Mandi women.</a:t>
            </a:r>
            <a:endParaRPr lang="en-US" sz="2000" b="0" i="0" u="none" strike="noStrike" cap="none" dirty="0">
              <a:solidFill>
                <a:srgbClr val="000000"/>
              </a:solidFill>
              <a:ea typeface="Calibri"/>
              <a:cs typeface="Calibri"/>
              <a:sym typeface="Calibri"/>
            </a:endParaRPr>
          </a:p>
          <a:p>
            <a:pPr marL="342900" marR="0" lvl="0" indent="-342900" algn="just" rtl="0">
              <a:lnSpc>
                <a:spcPts val="2000"/>
              </a:lnSpc>
              <a:spcBef>
                <a:spcPts val="800"/>
              </a:spcBef>
              <a:spcAft>
                <a:spcPts val="0"/>
              </a:spcAft>
              <a:buClr>
                <a:schemeClr val="accent6"/>
              </a:buClr>
              <a:buFont typeface="Arial" panose="020B0604020202020204" pitchFamily="34" charset="0"/>
              <a:buChar char="•"/>
            </a:pPr>
            <a:r>
              <a:rPr lang="en-US" sz="2000" b="0" i="0" u="none" strike="noStrike" cap="none" dirty="0">
                <a:solidFill>
                  <a:srgbClr val="000000"/>
                </a:solidFill>
                <a:ea typeface="Arial"/>
                <a:cs typeface="Arial"/>
                <a:sym typeface="Arial"/>
              </a:rPr>
              <a:t>3. To find suitable ways to make the information easily accessible for the Mandi women.</a:t>
            </a:r>
          </a:p>
        </p:txBody>
      </p:sp>
      <p:sp>
        <p:nvSpPr>
          <p:cNvPr id="6" name="Oval 5">
            <a:extLst>
              <a:ext uri="{FF2B5EF4-FFF2-40B4-BE49-F238E27FC236}">
                <a16:creationId xmlns:a16="http://schemas.microsoft.com/office/drawing/2014/main" id="{B490F625-2E00-5845-D89A-DA13AFB2FB16}"/>
              </a:ext>
            </a:extLst>
          </p:cNvPr>
          <p:cNvSpPr/>
          <p:nvPr/>
        </p:nvSpPr>
        <p:spPr>
          <a:xfrm>
            <a:off x="7602139" y="4580019"/>
            <a:ext cx="1385279" cy="138527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1EE6923-725E-0C1B-57FB-15764B5B7F08}"/>
              </a:ext>
            </a:extLst>
          </p:cNvPr>
          <p:cNvSpPr/>
          <p:nvPr/>
        </p:nvSpPr>
        <p:spPr>
          <a:xfrm>
            <a:off x="7812259" y="690410"/>
            <a:ext cx="634685" cy="63468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2" name="Oval 21">
            <a:extLst>
              <a:ext uri="{FF2B5EF4-FFF2-40B4-BE49-F238E27FC236}">
                <a16:creationId xmlns:a16="http://schemas.microsoft.com/office/drawing/2014/main" id="{80F80F42-0805-D0B1-5888-72508FA2B4DB}"/>
              </a:ext>
            </a:extLst>
          </p:cNvPr>
          <p:cNvSpPr/>
          <p:nvPr/>
        </p:nvSpPr>
        <p:spPr>
          <a:xfrm>
            <a:off x="4048285" y="5892429"/>
            <a:ext cx="550321" cy="550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3" name="Oval 22">
            <a:extLst>
              <a:ext uri="{FF2B5EF4-FFF2-40B4-BE49-F238E27FC236}">
                <a16:creationId xmlns:a16="http://schemas.microsoft.com/office/drawing/2014/main" id="{3C138699-2924-02D5-05DE-CF72E8904827}"/>
              </a:ext>
            </a:extLst>
          </p:cNvPr>
          <p:cNvSpPr/>
          <p:nvPr/>
        </p:nvSpPr>
        <p:spPr>
          <a:xfrm>
            <a:off x="845498" y="4479543"/>
            <a:ext cx="1142326" cy="114232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Tree>
    <p:extLst>
      <p:ext uri="{BB962C8B-B14F-4D97-AF65-F5344CB8AC3E}">
        <p14:creationId xmlns:p14="http://schemas.microsoft.com/office/powerpoint/2010/main" val="53720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hidden="1"/>
          <p:cNvPicPr>
            <a:picLocks noChangeAspect="1"/>
          </p:cNvPicPr>
          <p:nvPr/>
        </p:nvPicPr>
        <p:blipFill rotWithShape="1">
          <a:blip r:embed="rId2">
            <a:extLst>
              <a:ext uri="{28A0092B-C50C-407E-A947-70E740481C1C}">
                <a14:useLocalDpi xmlns:a14="http://schemas.microsoft.com/office/drawing/2010/main" val="0"/>
              </a:ext>
            </a:extLst>
          </a:blip>
          <a:srcRect l="51841" t="1" r="-1323" b="-1352"/>
          <a:stretch/>
        </p:blipFill>
        <p:spPr>
          <a:xfrm>
            <a:off x="0" y="0"/>
            <a:ext cx="3325368" cy="6858000"/>
          </a:xfrm>
          <a:prstGeom prst="rect">
            <a:avLst/>
          </a:prstGeom>
          <a:ln>
            <a:noFill/>
          </a:ln>
        </p:spPr>
      </p:pic>
      <p:pic>
        <p:nvPicPr>
          <p:cNvPr id="4" name="Picture 3" hidden="1"/>
          <p:cNvPicPr>
            <a:picLocks noChangeAspect="1"/>
          </p:cNvPicPr>
          <p:nvPr/>
        </p:nvPicPr>
        <p:blipFill rotWithShape="1">
          <a:blip r:embed="rId2">
            <a:duotone>
              <a:schemeClr val="bg2">
                <a:shade val="45000"/>
                <a:satMod val="135000"/>
              </a:schemeClr>
              <a:prstClr val="white"/>
            </a:duotone>
            <a:alphaModFix amt="20000"/>
            <a:extLst>
              <a:ext uri="{28A0092B-C50C-407E-A947-70E740481C1C}">
                <a14:useLocalDpi xmlns:a14="http://schemas.microsoft.com/office/drawing/2010/main" val="0"/>
              </a:ext>
            </a:extLst>
          </a:blip>
          <a:srcRect l="-1351" t="1" r="57282" b="-1352"/>
          <a:stretch/>
        </p:blipFill>
        <p:spPr>
          <a:xfrm>
            <a:off x="9196552" y="0"/>
            <a:ext cx="2995448" cy="6936247"/>
          </a:xfrm>
          <a:prstGeom prst="rect">
            <a:avLst/>
          </a:prstGeom>
          <a:ln>
            <a:noFill/>
          </a:ln>
        </p:spPr>
      </p:pic>
      <p:sp>
        <p:nvSpPr>
          <p:cNvPr id="9" name="Title 8"/>
          <p:cNvSpPr>
            <a:spLocks noGrp="1"/>
          </p:cNvSpPr>
          <p:nvPr>
            <p:ph type="title"/>
          </p:nvPr>
        </p:nvSpPr>
        <p:spPr>
          <a:xfrm>
            <a:off x="1903957" y="846553"/>
            <a:ext cx="3018772" cy="333964"/>
          </a:xfrm>
        </p:spPr>
        <p:txBody>
          <a:bodyPr>
            <a:noAutofit/>
          </a:bodyPr>
          <a:lstStyle/>
          <a:p>
            <a:pPr marL="0" marR="0" lvl="0" indent="0" rtl="0">
              <a:spcBef>
                <a:spcPts val="0"/>
              </a:spcBef>
              <a:spcAft>
                <a:spcPts val="0"/>
              </a:spcAft>
              <a:buNone/>
            </a:pPr>
            <a:r>
              <a:rPr lang="en-US" sz="3600" i="0" u="none" strike="noStrike" dirty="0">
                <a:solidFill>
                  <a:schemeClr val="accent3"/>
                </a:solidFill>
                <a:latin typeface="Arial"/>
                <a:ea typeface="Arial"/>
                <a:cs typeface="Arial"/>
                <a:sym typeface="Arial"/>
              </a:rPr>
              <a:t>Methodology</a:t>
            </a:r>
            <a:endParaRPr lang="en-US" sz="1400" dirty="0">
              <a:solidFill>
                <a:schemeClr val="accent3"/>
              </a:solidFill>
              <a:latin typeface="+mn-lt"/>
            </a:endParaRPr>
          </a:p>
        </p:txBody>
      </p:sp>
      <p:sp>
        <p:nvSpPr>
          <p:cNvPr id="14" name="TextBox 13">
            <a:extLst>
              <a:ext uri="{FF2B5EF4-FFF2-40B4-BE49-F238E27FC236}">
                <a16:creationId xmlns:a16="http://schemas.microsoft.com/office/drawing/2014/main" id="{4F64B160-A001-1EBB-8FB7-54ACF5336717}"/>
              </a:ext>
            </a:extLst>
          </p:cNvPr>
          <p:cNvSpPr txBox="1"/>
          <p:nvPr/>
        </p:nvSpPr>
        <p:spPr>
          <a:xfrm>
            <a:off x="1535737" y="1618255"/>
            <a:ext cx="9120525" cy="3724096"/>
          </a:xfrm>
          <a:prstGeom prst="rect">
            <a:avLst/>
          </a:prstGeom>
          <a:noFill/>
        </p:spPr>
        <p:txBody>
          <a:bodyPr wrap="square">
            <a:spAutoFit/>
          </a:bodyPr>
          <a:lstStyle/>
          <a:p>
            <a:pPr marL="0" marR="0" lvl="0" indent="0" algn="l" rtl="0">
              <a:spcBef>
                <a:spcPts val="0"/>
              </a:spcBef>
              <a:spcAft>
                <a:spcPts val="0"/>
              </a:spcAft>
              <a:buNone/>
            </a:pPr>
            <a:endParaRPr lang="en-US" sz="1800" b="0" i="0" u="none" strike="noStrike" dirty="0">
              <a:solidFill>
                <a:srgbClr val="000000"/>
              </a:solidFill>
              <a:ea typeface="Arial"/>
              <a:cs typeface="Arial"/>
              <a:sym typeface="Arial"/>
            </a:endParaRPr>
          </a:p>
          <a:p>
            <a:pPr marL="0" marR="0" lvl="0" indent="0" algn="l" rtl="0">
              <a:spcBef>
                <a:spcPts val="0"/>
              </a:spcBef>
              <a:spcAft>
                <a:spcPts val="0"/>
              </a:spcAft>
              <a:buNone/>
            </a:pPr>
            <a:endParaRPr lang="en-US" sz="1800" dirty="0">
              <a:solidFill>
                <a:srgbClr val="000000"/>
              </a:solidFill>
              <a:ea typeface="Arial"/>
              <a:cs typeface="Arial"/>
              <a:sym typeface="Arial"/>
            </a:endParaRPr>
          </a:p>
          <a:p>
            <a:pPr marL="0" marR="0" lvl="0" indent="0" algn="l" rtl="0">
              <a:spcBef>
                <a:spcPts val="0"/>
              </a:spcBef>
              <a:spcAft>
                <a:spcPts val="0"/>
              </a:spcAft>
              <a:buNone/>
            </a:pPr>
            <a:r>
              <a:rPr lang="en-US" sz="2000" b="1" i="0" u="none" strike="noStrike" dirty="0">
                <a:solidFill>
                  <a:srgbClr val="000000"/>
                </a:solidFill>
                <a:ea typeface="Arial"/>
                <a:cs typeface="Arial"/>
                <a:sym typeface="Arial"/>
              </a:rPr>
              <a:t>The approach of the study is multi-sited and discursive, grounded in a qualitative methodology. </a:t>
            </a:r>
            <a:endParaRPr lang="en-US" sz="2000" b="1" dirty="0"/>
          </a:p>
          <a:p>
            <a:pPr marL="0" marR="0" lvl="0" indent="0" algn="l" rtl="0">
              <a:spcBef>
                <a:spcPts val="0"/>
              </a:spcBef>
              <a:spcAft>
                <a:spcPts val="0"/>
              </a:spcAft>
              <a:buNone/>
            </a:pPr>
            <a:endParaRPr lang="en-US" sz="2000" dirty="0">
              <a:solidFill>
                <a:srgbClr val="000000"/>
              </a:solidFill>
              <a:ea typeface="Arial"/>
              <a:cs typeface="Arial"/>
              <a:sym typeface="Arial"/>
            </a:endParaRPr>
          </a:p>
          <a:p>
            <a:pPr marL="0" marR="0" lvl="0" indent="0" algn="l" rtl="0">
              <a:spcBef>
                <a:spcPts val="0"/>
              </a:spcBef>
              <a:spcAft>
                <a:spcPts val="0"/>
              </a:spcAft>
              <a:buNone/>
            </a:pPr>
            <a:r>
              <a:rPr lang="en-US" sz="2000" dirty="0">
                <a:solidFill>
                  <a:srgbClr val="000000"/>
                </a:solidFill>
                <a:ea typeface="Arial"/>
                <a:cs typeface="Arial"/>
                <a:sym typeface="Arial"/>
              </a:rPr>
              <a:t>Sources of data</a:t>
            </a:r>
            <a:endParaRPr lang="en-US" sz="2000" dirty="0"/>
          </a:p>
          <a:p>
            <a:pPr marL="0" marR="0" lvl="0" indent="0" algn="l" rtl="0">
              <a:spcBef>
                <a:spcPts val="0"/>
              </a:spcBef>
              <a:spcAft>
                <a:spcPts val="0"/>
              </a:spcAft>
              <a:buNone/>
            </a:pPr>
            <a:endParaRPr lang="en-US" sz="2000" dirty="0">
              <a:solidFill>
                <a:srgbClr val="000000"/>
              </a:solidFill>
              <a:ea typeface="Arial"/>
              <a:cs typeface="Arial"/>
              <a:sym typeface="Arial"/>
            </a:endParaRPr>
          </a:p>
          <a:p>
            <a:pPr marL="342900" marR="0" lvl="0" indent="-342900" algn="l" rtl="0">
              <a:spcBef>
                <a:spcPts val="0"/>
              </a:spcBef>
              <a:spcAft>
                <a:spcPts val="0"/>
              </a:spcAft>
              <a:buClr>
                <a:schemeClr val="accent3"/>
              </a:buClr>
              <a:buSzPct val="150000"/>
              <a:buFont typeface="Arial" panose="020B0604020202020204" pitchFamily="34" charset="0"/>
              <a:buChar char="•"/>
            </a:pPr>
            <a:r>
              <a:rPr lang="en-US" sz="2000" b="1" dirty="0">
                <a:solidFill>
                  <a:srgbClr val="000000"/>
                </a:solidFill>
                <a:ea typeface="Arial"/>
                <a:cs typeface="Arial"/>
                <a:sym typeface="Arial"/>
              </a:rPr>
              <a:t>Secondary data</a:t>
            </a:r>
            <a:endParaRPr lang="en-US" sz="2000" b="1" dirty="0"/>
          </a:p>
          <a:p>
            <a:pPr marL="342900" marR="0" lvl="0" indent="-342900" algn="l" rtl="0">
              <a:spcBef>
                <a:spcPts val="0"/>
              </a:spcBef>
              <a:spcAft>
                <a:spcPts val="0"/>
              </a:spcAft>
              <a:buClr>
                <a:schemeClr val="accent3"/>
              </a:buClr>
              <a:buSzPct val="150000"/>
              <a:buFont typeface="Arial" panose="020B0604020202020204" pitchFamily="34" charset="0"/>
              <a:buChar char="•"/>
            </a:pPr>
            <a:r>
              <a:rPr lang="en-US" sz="2000" b="1" dirty="0">
                <a:solidFill>
                  <a:srgbClr val="000000"/>
                </a:solidFill>
                <a:ea typeface="Arial"/>
                <a:cs typeface="Arial"/>
                <a:sym typeface="Arial"/>
              </a:rPr>
              <a:t>Primary Data </a:t>
            </a:r>
            <a:endParaRPr lang="en-US" sz="2000" b="1" dirty="0"/>
          </a:p>
          <a:p>
            <a:pPr marL="800100" lvl="1" indent="-342900">
              <a:buClr>
                <a:schemeClr val="accent3"/>
              </a:buClr>
              <a:buSzPct val="150000"/>
              <a:buFont typeface="Arial" panose="020B0604020202020204" pitchFamily="34" charset="0"/>
              <a:buChar char="•"/>
            </a:pPr>
            <a:r>
              <a:rPr lang="en-US" sz="2000" b="0" i="0" u="none" strike="noStrike" dirty="0">
                <a:solidFill>
                  <a:srgbClr val="000000"/>
                </a:solidFill>
                <a:ea typeface="Arial"/>
                <a:cs typeface="Arial"/>
                <a:sym typeface="Arial"/>
              </a:rPr>
              <a:t>In-Depth Interviews (IDIs) (20)</a:t>
            </a:r>
            <a:endParaRPr lang="en-US" sz="2000" dirty="0"/>
          </a:p>
          <a:p>
            <a:pPr marL="800100" lvl="1" indent="-342900">
              <a:buClr>
                <a:schemeClr val="accent3"/>
              </a:buClr>
              <a:buSzPct val="150000"/>
              <a:buFont typeface="Arial" panose="020B0604020202020204" pitchFamily="34" charset="0"/>
              <a:buChar char="•"/>
            </a:pPr>
            <a:r>
              <a:rPr lang="en-US" sz="2000" b="0" i="0" u="none" strike="noStrike" dirty="0">
                <a:solidFill>
                  <a:srgbClr val="000000"/>
                </a:solidFill>
                <a:ea typeface="Arial"/>
                <a:cs typeface="Arial"/>
                <a:sym typeface="Arial"/>
              </a:rPr>
              <a:t>Focus Group Discussions (FGDs)  ( </a:t>
            </a:r>
            <a:r>
              <a:rPr lang="en-US" sz="2000" dirty="0">
                <a:solidFill>
                  <a:srgbClr val="000000"/>
                </a:solidFill>
                <a:ea typeface="Arial"/>
                <a:cs typeface="Arial"/>
                <a:sym typeface="Arial"/>
              </a:rPr>
              <a:t>03</a:t>
            </a:r>
            <a:r>
              <a:rPr lang="en-US" sz="2000" b="0" i="0" u="none" strike="noStrike" dirty="0">
                <a:solidFill>
                  <a:srgbClr val="000000"/>
                </a:solidFill>
                <a:ea typeface="Arial"/>
                <a:cs typeface="Arial"/>
                <a:sym typeface="Arial"/>
              </a:rPr>
              <a:t>)</a:t>
            </a:r>
            <a:endParaRPr lang="en-US" sz="2000" dirty="0"/>
          </a:p>
          <a:p>
            <a:pPr marL="342900" marR="0" lvl="0" indent="-342900" algn="l" rtl="0">
              <a:spcBef>
                <a:spcPts val="0"/>
              </a:spcBef>
              <a:spcAft>
                <a:spcPts val="0"/>
              </a:spcAft>
              <a:buClr>
                <a:schemeClr val="accent3"/>
              </a:buClr>
              <a:buSzPct val="150000"/>
              <a:buFont typeface="Arial" panose="020B0604020202020204" pitchFamily="34" charset="0"/>
              <a:buChar char="•"/>
            </a:pPr>
            <a:r>
              <a:rPr lang="en-US" sz="2000" b="0" i="0" u="none" strike="noStrike" dirty="0">
                <a:solidFill>
                  <a:srgbClr val="000000"/>
                </a:solidFill>
                <a:ea typeface="Arial"/>
                <a:cs typeface="Arial"/>
                <a:sym typeface="Arial"/>
              </a:rPr>
              <a:t>Research Ethics</a:t>
            </a:r>
            <a:endParaRPr lang="en-US" sz="2000" dirty="0"/>
          </a:p>
        </p:txBody>
      </p:sp>
      <p:sp>
        <p:nvSpPr>
          <p:cNvPr id="15" name="Oval 14">
            <a:extLst>
              <a:ext uri="{FF2B5EF4-FFF2-40B4-BE49-F238E27FC236}">
                <a16:creationId xmlns:a16="http://schemas.microsoft.com/office/drawing/2014/main" id="{526897FD-8752-95DE-27A4-C29C0E13F434}"/>
              </a:ext>
            </a:extLst>
          </p:cNvPr>
          <p:cNvSpPr/>
          <p:nvPr/>
        </p:nvSpPr>
        <p:spPr>
          <a:xfrm>
            <a:off x="9321813" y="1196830"/>
            <a:ext cx="842850" cy="8428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58808B8-ED02-660B-3437-5D2D57DA8D45}"/>
              </a:ext>
            </a:extLst>
          </p:cNvPr>
          <p:cNvSpPr/>
          <p:nvPr/>
        </p:nvSpPr>
        <p:spPr>
          <a:xfrm>
            <a:off x="383972" y="4955315"/>
            <a:ext cx="634685" cy="63468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7" name="Oval 16">
            <a:extLst>
              <a:ext uri="{FF2B5EF4-FFF2-40B4-BE49-F238E27FC236}">
                <a16:creationId xmlns:a16="http://schemas.microsoft.com/office/drawing/2014/main" id="{0D9CF134-9FCE-ED5A-8373-A17014C0A504}"/>
              </a:ext>
            </a:extLst>
          </p:cNvPr>
          <p:cNvSpPr/>
          <p:nvPr/>
        </p:nvSpPr>
        <p:spPr>
          <a:xfrm>
            <a:off x="4048285" y="5892429"/>
            <a:ext cx="550321" cy="5503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8" name="Oval 17">
            <a:extLst>
              <a:ext uri="{FF2B5EF4-FFF2-40B4-BE49-F238E27FC236}">
                <a16:creationId xmlns:a16="http://schemas.microsoft.com/office/drawing/2014/main" id="{41141D19-10B6-B7E4-29DB-2391AF9024AD}"/>
              </a:ext>
            </a:extLst>
          </p:cNvPr>
          <p:cNvSpPr/>
          <p:nvPr/>
        </p:nvSpPr>
        <p:spPr>
          <a:xfrm>
            <a:off x="10348358" y="4130332"/>
            <a:ext cx="1142326" cy="114232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Tree>
    <p:extLst>
      <p:ext uri="{BB962C8B-B14F-4D97-AF65-F5344CB8AC3E}">
        <p14:creationId xmlns:p14="http://schemas.microsoft.com/office/powerpoint/2010/main" val="182293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i="0" u="none" strike="noStrike" dirty="0">
                <a:solidFill>
                  <a:schemeClr val="accent3"/>
                </a:solidFill>
                <a:latin typeface="+mn-lt"/>
                <a:ea typeface="Arial"/>
                <a:cs typeface="Arial"/>
                <a:sym typeface="Arial"/>
              </a:rPr>
              <a:t>PERCEPTIONS OF GBV</a:t>
            </a:r>
            <a:endParaRPr lang="en-US" sz="3600" dirty="0">
              <a:solidFill>
                <a:schemeClr val="accent3"/>
              </a:solidFill>
              <a:latin typeface="+mn-lt"/>
            </a:endParaRPr>
          </a:p>
        </p:txBody>
      </p:sp>
      <p:pic>
        <p:nvPicPr>
          <p:cNvPr id="8" name="Content Placeholder 7">
            <a:extLst>
              <a:ext uri="{FF2B5EF4-FFF2-40B4-BE49-F238E27FC236}">
                <a16:creationId xmlns:a16="http://schemas.microsoft.com/office/drawing/2014/main" id="{4F546DFA-E4C2-EBD3-8BC7-6ED3FEF9731F}"/>
              </a:ext>
            </a:extLst>
          </p:cNvPr>
          <p:cNvPicPr>
            <a:picLocks noGrp="1" noChangeAspect="1"/>
          </p:cNvPicPr>
          <p:nvPr>
            <p:ph sz="half" idx="1"/>
          </p:nvPr>
        </p:nvPicPr>
        <p:blipFill rotWithShape="1">
          <a:blip r:embed="rId2"/>
          <a:srcRect l="118" r="118"/>
          <a:stretch/>
        </p:blipFill>
        <p:spPr>
          <a:xfrm>
            <a:off x="1367609" y="1709144"/>
            <a:ext cx="4019550" cy="4019550"/>
          </a:xfrm>
          <a:ln w="57150">
            <a:noFill/>
          </a:ln>
        </p:spPr>
      </p:pic>
      <p:graphicFrame>
        <p:nvGraphicFramePr>
          <p:cNvPr id="11" name="Google Shape;124;p4">
            <a:extLst>
              <a:ext uri="{FF2B5EF4-FFF2-40B4-BE49-F238E27FC236}">
                <a16:creationId xmlns:a16="http://schemas.microsoft.com/office/drawing/2014/main" id="{BBE19CC2-2543-BF52-EEEA-7B766D65B438}"/>
              </a:ext>
            </a:extLst>
          </p:cNvPr>
          <p:cNvGraphicFramePr/>
          <p:nvPr>
            <p:extLst>
              <p:ext uri="{D42A27DB-BD31-4B8C-83A1-F6EECF244321}">
                <p14:modId xmlns:p14="http://schemas.microsoft.com/office/powerpoint/2010/main" val="3785156683"/>
              </p:ext>
            </p:extLst>
          </p:nvPr>
        </p:nvGraphicFramePr>
        <p:xfrm>
          <a:off x="6096000" y="1604736"/>
          <a:ext cx="5511081" cy="3894189"/>
        </p:xfrm>
        <a:graphic>
          <a:graphicData uri="http://schemas.openxmlformats.org/drawingml/2006/table">
            <a:tbl>
              <a:tblPr>
                <a:tableStyleId>{F5AB1C69-6EDB-4FF4-983F-18BD219EF322}</a:tableStyleId>
              </a:tblPr>
              <a:tblGrid>
                <a:gridCol w="3287927">
                  <a:extLst>
                    <a:ext uri="{9D8B030D-6E8A-4147-A177-3AD203B41FA5}">
                      <a16:colId xmlns:a16="http://schemas.microsoft.com/office/drawing/2014/main" val="20000"/>
                    </a:ext>
                  </a:extLst>
                </a:gridCol>
                <a:gridCol w="1111577">
                  <a:extLst>
                    <a:ext uri="{9D8B030D-6E8A-4147-A177-3AD203B41FA5}">
                      <a16:colId xmlns:a16="http://schemas.microsoft.com/office/drawing/2014/main" val="20001"/>
                    </a:ext>
                  </a:extLst>
                </a:gridCol>
                <a:gridCol w="1111577">
                  <a:extLst>
                    <a:ext uri="{9D8B030D-6E8A-4147-A177-3AD203B41FA5}">
                      <a16:colId xmlns:a16="http://schemas.microsoft.com/office/drawing/2014/main" val="20002"/>
                    </a:ext>
                  </a:extLst>
                </a:gridCol>
              </a:tblGrid>
              <a:tr h="299553">
                <a:tc>
                  <a:txBody>
                    <a:bodyPr/>
                    <a:lstStyle/>
                    <a:p>
                      <a:pPr marL="0" marR="0" lvl="0" indent="0" algn="l" rtl="0">
                        <a:spcBef>
                          <a:spcPts val="0"/>
                        </a:spcBef>
                        <a:spcAft>
                          <a:spcPts val="0"/>
                        </a:spcAft>
                        <a:buNone/>
                      </a:pPr>
                      <a:r>
                        <a:rPr lang="en-US" sz="1200" b="1" u="none" strike="noStrike" cap="none" dirty="0">
                          <a:solidFill>
                            <a:schemeClr val="accent3"/>
                          </a:solidFill>
                          <a:sym typeface="Times New Roman"/>
                        </a:rPr>
                        <a:t>Types of Violence</a:t>
                      </a:r>
                      <a:endParaRPr sz="2200" b="1" u="none" strike="noStrike" cap="none" dirty="0">
                        <a:solidFill>
                          <a:schemeClr val="accent3"/>
                        </a:solidFill>
                      </a:endParaRPr>
                    </a:p>
                  </a:txBody>
                  <a:tcPr marL="89706" marR="89706" marT="56170" marB="56170" anchor="b"/>
                </a:tc>
                <a:tc>
                  <a:txBody>
                    <a:bodyPr/>
                    <a:lstStyle/>
                    <a:p>
                      <a:pPr marL="0" marR="0" lvl="0" indent="0" algn="l" rtl="0">
                        <a:spcBef>
                          <a:spcPts val="0"/>
                        </a:spcBef>
                        <a:spcAft>
                          <a:spcPts val="0"/>
                        </a:spcAft>
                        <a:buNone/>
                      </a:pPr>
                      <a:r>
                        <a:rPr lang="en-US" sz="1200" b="1" u="none" strike="noStrike" cap="none" dirty="0">
                          <a:solidFill>
                            <a:schemeClr val="accent3"/>
                          </a:solidFill>
                          <a:sym typeface="Times New Roman"/>
                        </a:rPr>
                        <a:t>Number</a:t>
                      </a:r>
                      <a:endParaRPr sz="2200" b="1" u="none" strike="noStrike" cap="none" dirty="0">
                        <a:solidFill>
                          <a:schemeClr val="accent3"/>
                        </a:solidFill>
                      </a:endParaRPr>
                    </a:p>
                  </a:txBody>
                  <a:tcPr marL="89706" marR="89706" marT="56170" marB="56170" anchor="b"/>
                </a:tc>
                <a:tc>
                  <a:txBody>
                    <a:bodyPr/>
                    <a:lstStyle/>
                    <a:p>
                      <a:pPr marL="0" marR="0" lvl="0" indent="0" algn="l" rtl="0">
                        <a:spcBef>
                          <a:spcPts val="0"/>
                        </a:spcBef>
                        <a:spcAft>
                          <a:spcPts val="0"/>
                        </a:spcAft>
                        <a:buNone/>
                      </a:pPr>
                      <a:r>
                        <a:rPr lang="en-US" sz="1200" b="1" u="none" strike="noStrike" cap="none" dirty="0">
                          <a:solidFill>
                            <a:schemeClr val="accent3"/>
                          </a:solidFill>
                          <a:sym typeface="Times New Roman"/>
                        </a:rPr>
                        <a:t>Percentage</a:t>
                      </a:r>
                      <a:endParaRPr sz="2200" b="1" u="none" strike="noStrike" cap="none" dirty="0">
                        <a:solidFill>
                          <a:schemeClr val="accent3"/>
                        </a:solidFill>
                      </a:endParaRPr>
                    </a:p>
                  </a:txBody>
                  <a:tcPr marL="89706" marR="89706" marT="56170" marB="56170" anchor="b"/>
                </a:tc>
                <a:extLst>
                  <a:ext uri="{0D108BD9-81ED-4DB2-BD59-A6C34878D82A}">
                    <a16:rowId xmlns:a16="http://schemas.microsoft.com/office/drawing/2014/main" val="10000"/>
                  </a:ext>
                </a:extLst>
              </a:tr>
              <a:tr h="299553">
                <a:tc>
                  <a:txBody>
                    <a:bodyPr/>
                    <a:lstStyle/>
                    <a:p>
                      <a:pPr marL="0" marR="0" lvl="0" indent="0" algn="l" rtl="0">
                        <a:spcBef>
                          <a:spcPts val="0"/>
                        </a:spcBef>
                        <a:spcAft>
                          <a:spcPts val="0"/>
                        </a:spcAft>
                        <a:buNone/>
                      </a:pPr>
                      <a:r>
                        <a:rPr lang="en-US" sz="1200" b="0" u="none" strike="noStrike" cap="none" dirty="0">
                          <a:solidFill>
                            <a:srgbClr val="000000"/>
                          </a:solidFill>
                          <a:sym typeface="Arial"/>
                        </a:rPr>
                        <a:t>Racist and sexist comment</a:t>
                      </a:r>
                      <a:endParaRPr sz="2200" u="none" strike="noStrike" cap="none" dirty="0"/>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7</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16.277</a:t>
                      </a:r>
                      <a:endParaRPr sz="2200" u="none" strike="noStrike" cap="none"/>
                    </a:p>
                  </a:txBody>
                  <a:tcPr marL="89706" marR="89706" marT="56170" marB="56170" anchor="b"/>
                </a:tc>
                <a:extLst>
                  <a:ext uri="{0D108BD9-81ED-4DB2-BD59-A6C34878D82A}">
                    <a16:rowId xmlns:a16="http://schemas.microsoft.com/office/drawing/2014/main" val="10001"/>
                  </a:ext>
                </a:extLst>
              </a:tr>
              <a:tr h="299553">
                <a:tc>
                  <a:txBody>
                    <a:bodyPr/>
                    <a:lstStyle/>
                    <a:p>
                      <a:pPr marL="0" marR="0" lvl="0" indent="0" algn="l" rtl="0">
                        <a:spcBef>
                          <a:spcPts val="0"/>
                        </a:spcBef>
                        <a:spcAft>
                          <a:spcPts val="0"/>
                        </a:spcAft>
                        <a:buNone/>
                      </a:pPr>
                      <a:r>
                        <a:rPr lang="en-US" sz="1200" b="0" u="none" strike="noStrike" cap="none" dirty="0">
                          <a:solidFill>
                            <a:srgbClr val="000000"/>
                          </a:solidFill>
                          <a:sym typeface="Arial"/>
                        </a:rPr>
                        <a:t>Physical torture</a:t>
                      </a:r>
                      <a:endParaRPr sz="2200" u="none" strike="noStrike" cap="none" dirty="0"/>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3</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6.97</a:t>
                      </a:r>
                      <a:endParaRPr sz="2200" u="none" strike="noStrike" cap="none"/>
                    </a:p>
                  </a:txBody>
                  <a:tcPr marL="89706" marR="89706" marT="56170" marB="56170" anchor="b"/>
                </a:tc>
                <a:extLst>
                  <a:ext uri="{0D108BD9-81ED-4DB2-BD59-A6C34878D82A}">
                    <a16:rowId xmlns:a16="http://schemas.microsoft.com/office/drawing/2014/main" val="10002"/>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Salary cut</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3</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6.97</a:t>
                      </a:r>
                      <a:endParaRPr sz="2200" u="none" strike="noStrike" cap="none"/>
                    </a:p>
                  </a:txBody>
                  <a:tcPr marL="89706" marR="89706" marT="56170" marB="56170" anchor="b"/>
                </a:tc>
                <a:extLst>
                  <a:ext uri="{0D108BD9-81ED-4DB2-BD59-A6C34878D82A}">
                    <a16:rowId xmlns:a16="http://schemas.microsoft.com/office/drawing/2014/main" val="10003"/>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Sexual abuse</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3</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6.97</a:t>
                      </a:r>
                      <a:endParaRPr sz="2200" u="none" strike="noStrike" cap="none"/>
                    </a:p>
                  </a:txBody>
                  <a:tcPr marL="89706" marR="89706" marT="56170" marB="56170" anchor="b"/>
                </a:tc>
                <a:extLst>
                  <a:ext uri="{0D108BD9-81ED-4DB2-BD59-A6C34878D82A}">
                    <a16:rowId xmlns:a16="http://schemas.microsoft.com/office/drawing/2014/main" val="10004"/>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Threatening</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9.30</a:t>
                      </a:r>
                      <a:endParaRPr sz="2200" u="none" strike="noStrike" cap="none"/>
                    </a:p>
                  </a:txBody>
                  <a:tcPr marL="89706" marR="89706" marT="56170" marB="56170" anchor="b"/>
                </a:tc>
                <a:extLst>
                  <a:ext uri="{0D108BD9-81ED-4DB2-BD59-A6C34878D82A}">
                    <a16:rowId xmlns:a16="http://schemas.microsoft.com/office/drawing/2014/main" val="10005"/>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Abusive language</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6</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13.95</a:t>
                      </a:r>
                      <a:endParaRPr sz="2200" u="none" strike="noStrike" cap="none"/>
                    </a:p>
                  </a:txBody>
                  <a:tcPr marL="89706" marR="89706" marT="56170" marB="56170" anchor="b"/>
                </a:tc>
                <a:extLst>
                  <a:ext uri="{0D108BD9-81ED-4DB2-BD59-A6C34878D82A}">
                    <a16:rowId xmlns:a16="http://schemas.microsoft.com/office/drawing/2014/main" val="10006"/>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Double workload</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2</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4.65</a:t>
                      </a:r>
                      <a:endParaRPr sz="2200" u="none" strike="noStrike" cap="none"/>
                    </a:p>
                  </a:txBody>
                  <a:tcPr marL="89706" marR="89706" marT="56170" marB="56170" anchor="b"/>
                </a:tc>
                <a:extLst>
                  <a:ext uri="{0D108BD9-81ED-4DB2-BD59-A6C34878D82A}">
                    <a16:rowId xmlns:a16="http://schemas.microsoft.com/office/drawing/2014/main" val="10007"/>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Forcefully locked up</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9.30</a:t>
                      </a:r>
                      <a:endParaRPr sz="2200" u="none" strike="noStrike" cap="none"/>
                    </a:p>
                  </a:txBody>
                  <a:tcPr marL="89706" marR="89706" marT="56170" marB="56170" anchor="b"/>
                </a:tc>
                <a:extLst>
                  <a:ext uri="{0D108BD9-81ED-4DB2-BD59-A6C34878D82A}">
                    <a16:rowId xmlns:a16="http://schemas.microsoft.com/office/drawing/2014/main" val="10008"/>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Hold back wage payment</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3</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6.97</a:t>
                      </a:r>
                      <a:endParaRPr sz="2200" u="none" strike="noStrike" cap="none"/>
                    </a:p>
                  </a:txBody>
                  <a:tcPr marL="89706" marR="89706" marT="56170" marB="56170" anchor="b"/>
                </a:tc>
                <a:extLst>
                  <a:ext uri="{0D108BD9-81ED-4DB2-BD59-A6C34878D82A}">
                    <a16:rowId xmlns:a16="http://schemas.microsoft.com/office/drawing/2014/main" val="10009"/>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Misbehavior</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9.30</a:t>
                      </a:r>
                      <a:endParaRPr sz="2200" u="none" strike="noStrike" cap="none"/>
                    </a:p>
                  </a:txBody>
                  <a:tcPr marL="89706" marR="89706" marT="56170" marB="56170" anchor="b"/>
                </a:tc>
                <a:extLst>
                  <a:ext uri="{0D108BD9-81ED-4DB2-BD59-A6C34878D82A}">
                    <a16:rowId xmlns:a16="http://schemas.microsoft.com/office/drawing/2014/main" val="10010"/>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Multiple</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9.30</a:t>
                      </a:r>
                      <a:endParaRPr sz="2200" u="none" strike="noStrike" cap="none"/>
                    </a:p>
                  </a:txBody>
                  <a:tcPr marL="89706" marR="89706" marT="56170" marB="56170" anchor="b"/>
                </a:tc>
                <a:extLst>
                  <a:ext uri="{0D108BD9-81ED-4DB2-BD59-A6C34878D82A}">
                    <a16:rowId xmlns:a16="http://schemas.microsoft.com/office/drawing/2014/main" val="10011"/>
                  </a:ext>
                </a:extLst>
              </a:tr>
              <a:tr h="299553">
                <a:tc>
                  <a:txBody>
                    <a:bodyPr/>
                    <a:lstStyle/>
                    <a:p>
                      <a:pPr marL="0" marR="0" lvl="0" indent="0" algn="l" rtl="0">
                        <a:spcBef>
                          <a:spcPts val="0"/>
                        </a:spcBef>
                        <a:spcAft>
                          <a:spcPts val="0"/>
                        </a:spcAft>
                        <a:buNone/>
                      </a:pPr>
                      <a:r>
                        <a:rPr lang="en-US" sz="1200" b="0" u="none" strike="noStrike" cap="none">
                          <a:solidFill>
                            <a:srgbClr val="000000"/>
                          </a:solidFill>
                          <a:sym typeface="Arial"/>
                        </a:rPr>
                        <a:t>Total</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a:solidFill>
                            <a:srgbClr val="000000"/>
                          </a:solidFill>
                          <a:sym typeface="Arial"/>
                        </a:rPr>
                        <a:t>43</a:t>
                      </a:r>
                      <a:endParaRPr sz="2200" u="none" strike="noStrike" cap="none"/>
                    </a:p>
                  </a:txBody>
                  <a:tcPr marL="89706" marR="89706" marT="56170" marB="56170" anchor="b"/>
                </a:tc>
                <a:tc>
                  <a:txBody>
                    <a:bodyPr/>
                    <a:lstStyle/>
                    <a:p>
                      <a:pPr marL="0" marR="0" lvl="0" indent="0" algn="l" rtl="0">
                        <a:spcBef>
                          <a:spcPts val="0"/>
                        </a:spcBef>
                        <a:spcAft>
                          <a:spcPts val="0"/>
                        </a:spcAft>
                        <a:buNone/>
                      </a:pPr>
                      <a:r>
                        <a:rPr lang="en-US" sz="1200" b="0" u="none" strike="noStrike" cap="none" dirty="0">
                          <a:solidFill>
                            <a:srgbClr val="000000"/>
                          </a:solidFill>
                          <a:sym typeface="Arial"/>
                        </a:rPr>
                        <a:t>100</a:t>
                      </a:r>
                      <a:endParaRPr sz="2200" u="none" strike="noStrike" cap="none" dirty="0"/>
                    </a:p>
                  </a:txBody>
                  <a:tcPr marL="89706" marR="89706" marT="56170" marB="5617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098964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6000" b="1" dirty="0">
                <a:solidFill>
                  <a:schemeClr val="accent6"/>
                </a:solidFill>
              </a:rPr>
              <a:t>Types of Violence</a:t>
            </a:r>
            <a:endParaRPr lang="en-US" sz="3600" b="1" dirty="0">
              <a:solidFill>
                <a:schemeClr val="accent6"/>
              </a:solidFill>
              <a:latin typeface="+mn-lt"/>
            </a:endParaRPr>
          </a:p>
        </p:txBody>
      </p:sp>
      <p:sp>
        <p:nvSpPr>
          <p:cNvPr id="10" name="TextBox 9">
            <a:extLst>
              <a:ext uri="{FF2B5EF4-FFF2-40B4-BE49-F238E27FC236}">
                <a16:creationId xmlns:a16="http://schemas.microsoft.com/office/drawing/2014/main" id="{954F15CF-E3A6-7790-F888-EC73FEAB2EE7}"/>
              </a:ext>
            </a:extLst>
          </p:cNvPr>
          <p:cNvSpPr txBox="1"/>
          <p:nvPr/>
        </p:nvSpPr>
        <p:spPr>
          <a:xfrm>
            <a:off x="874435" y="2064159"/>
            <a:ext cx="5221565" cy="4103431"/>
          </a:xfrm>
          <a:prstGeom prst="rect">
            <a:avLst/>
          </a:prstGeom>
          <a:noFill/>
        </p:spPr>
        <p:txBody>
          <a:bodyPr wrap="square">
            <a:spAutoFit/>
          </a:bodyPr>
          <a:lstStyle/>
          <a:p>
            <a:pPr marL="91440" lvl="0" indent="-114300" algn="l" rtl="0">
              <a:lnSpc>
                <a:spcPts val="1800"/>
              </a:lnSpc>
              <a:spcBef>
                <a:spcPts val="0"/>
              </a:spcBef>
              <a:spcAft>
                <a:spcPts val="0"/>
              </a:spcAft>
              <a:buSzPts val="1800"/>
              <a:buChar char=" "/>
            </a:pPr>
            <a:r>
              <a:rPr lang="en-US" sz="2000" b="0" i="0" u="none" strike="noStrike" dirty="0">
                <a:solidFill>
                  <a:srgbClr val="000000"/>
                </a:solidFill>
                <a:ea typeface="Arial"/>
                <a:cs typeface="Arial"/>
                <a:sym typeface="Arial"/>
              </a:rPr>
              <a:t>14% of Mandi women in this study reported experiencing physical violence. </a:t>
            </a:r>
            <a:endParaRPr lang="en-US" sz="2000" dirty="0"/>
          </a:p>
          <a:p>
            <a:pPr marL="91440" lvl="0" indent="-114300" algn="l" rtl="0">
              <a:lnSpc>
                <a:spcPts val="1800"/>
              </a:lnSpc>
              <a:spcBef>
                <a:spcPts val="1400"/>
              </a:spcBef>
              <a:spcAft>
                <a:spcPts val="0"/>
              </a:spcAft>
              <a:buSzPts val="1800"/>
              <a:buChar char=" "/>
            </a:pPr>
            <a:r>
              <a:rPr lang="en-US" sz="2000" b="0" i="0" u="none" strike="noStrike" dirty="0">
                <a:solidFill>
                  <a:srgbClr val="000000"/>
                </a:solidFill>
                <a:ea typeface="Arial"/>
                <a:cs typeface="Arial"/>
                <a:sym typeface="Arial"/>
              </a:rPr>
              <a:t>44% of the total respondents of this study have experienced sexual harassment at some point in time</a:t>
            </a:r>
            <a:r>
              <a:rPr lang="en-US" sz="2000" dirty="0">
                <a:solidFill>
                  <a:srgbClr val="000000"/>
                </a:solidFill>
                <a:ea typeface="Arial"/>
                <a:cs typeface="Arial"/>
                <a:sym typeface="Arial"/>
              </a:rPr>
              <a:t>.</a:t>
            </a:r>
            <a:endParaRPr lang="en-US" sz="2000" dirty="0"/>
          </a:p>
          <a:p>
            <a:pPr marL="91440" lvl="0" indent="-114300" algn="l" rtl="0">
              <a:lnSpc>
                <a:spcPts val="1800"/>
              </a:lnSpc>
              <a:spcBef>
                <a:spcPts val="1400"/>
              </a:spcBef>
              <a:spcAft>
                <a:spcPts val="0"/>
              </a:spcAft>
              <a:buSzPts val="1800"/>
              <a:buChar char=" "/>
            </a:pPr>
            <a:r>
              <a:rPr lang="en-US" sz="2000" b="0" i="0" u="none" strike="noStrike" dirty="0">
                <a:solidFill>
                  <a:srgbClr val="000000"/>
                </a:solidFill>
                <a:ea typeface="Arial"/>
                <a:cs typeface="Arial"/>
                <a:sym typeface="Arial"/>
              </a:rPr>
              <a:t>51% of the total respondents said they have been victims of emotional abuse at various times. About 23% said they faced unpleasant comments because of their ethnic identity, appearance and religious identity.</a:t>
            </a:r>
            <a:endParaRPr lang="en-US" sz="2000" dirty="0"/>
          </a:p>
          <a:p>
            <a:pPr marL="91440" lvl="0" indent="-114300" algn="l" rtl="0">
              <a:lnSpc>
                <a:spcPts val="1800"/>
              </a:lnSpc>
              <a:spcBef>
                <a:spcPts val="1400"/>
              </a:spcBef>
              <a:spcAft>
                <a:spcPts val="0"/>
              </a:spcAft>
              <a:buSzPts val="1800"/>
              <a:buChar char=" "/>
            </a:pPr>
            <a:r>
              <a:rPr lang="en-US" sz="2000" b="0" i="0" u="none" strike="noStrike" dirty="0">
                <a:solidFill>
                  <a:srgbClr val="000000"/>
                </a:solidFill>
                <a:ea typeface="Arial"/>
                <a:cs typeface="Arial"/>
                <a:sym typeface="Arial"/>
              </a:rPr>
              <a:t>In most of the establishments where the respondents work, no appointment letter has been issued. Due to which they cannot realize the rights of the workers, rather they are subjected to harassment.</a:t>
            </a:r>
            <a:endParaRPr lang="en-US" sz="2000" dirty="0"/>
          </a:p>
        </p:txBody>
      </p:sp>
      <p:pic>
        <p:nvPicPr>
          <p:cNvPr id="17" name="Picture 16">
            <a:extLst>
              <a:ext uri="{FF2B5EF4-FFF2-40B4-BE49-F238E27FC236}">
                <a16:creationId xmlns:a16="http://schemas.microsoft.com/office/drawing/2014/main" id="{83E85D5E-9F62-BDCC-30B5-07F325ADE309}"/>
              </a:ext>
            </a:extLst>
          </p:cNvPr>
          <p:cNvPicPr>
            <a:picLocks noChangeAspect="1"/>
          </p:cNvPicPr>
          <p:nvPr/>
        </p:nvPicPr>
        <p:blipFill>
          <a:blip r:embed="rId2"/>
          <a:stretch>
            <a:fillRect/>
          </a:stretch>
        </p:blipFill>
        <p:spPr>
          <a:xfrm>
            <a:off x="6246872" y="1743367"/>
            <a:ext cx="5011324" cy="4424223"/>
          </a:xfrm>
          <a:prstGeom prst="rect">
            <a:avLst/>
          </a:prstGeom>
        </p:spPr>
      </p:pic>
    </p:spTree>
    <p:extLst>
      <p:ext uri="{BB962C8B-B14F-4D97-AF65-F5344CB8AC3E}">
        <p14:creationId xmlns:p14="http://schemas.microsoft.com/office/powerpoint/2010/main" val="85533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11B38-1DC7-C809-6449-47C8224E3AF3}"/>
              </a:ext>
            </a:extLst>
          </p:cNvPr>
          <p:cNvSpPr>
            <a:spLocks noGrp="1"/>
          </p:cNvSpPr>
          <p:nvPr>
            <p:ph type="title"/>
          </p:nvPr>
        </p:nvSpPr>
        <p:spPr>
          <a:xfrm>
            <a:off x="1987824" y="690410"/>
            <a:ext cx="8458883" cy="667928"/>
          </a:xfrm>
        </p:spPr>
        <p:txBody>
          <a:bodyPr>
            <a:noAutofit/>
          </a:bodyPr>
          <a:lstStyle/>
          <a:p>
            <a:r>
              <a:rPr lang="en-US" sz="3600" b="1" dirty="0">
                <a:solidFill>
                  <a:schemeClr val="accent1"/>
                </a:solidFill>
                <a:latin typeface="+mn-lt"/>
                <a:ea typeface="Arial"/>
                <a:cs typeface="Arial"/>
                <a:sym typeface="Arial"/>
              </a:rPr>
              <a:t>S</a:t>
            </a:r>
            <a:r>
              <a:rPr lang="en-US" sz="3600" b="1" i="0" u="none" strike="noStrike" dirty="0">
                <a:solidFill>
                  <a:schemeClr val="accent1"/>
                </a:solidFill>
                <a:latin typeface="+mn-lt"/>
                <a:ea typeface="Arial"/>
                <a:cs typeface="Arial"/>
                <a:sym typeface="Arial"/>
              </a:rPr>
              <a:t>ources of GBV </a:t>
            </a:r>
            <a:r>
              <a:rPr lang="en-US" sz="3600" b="1" dirty="0">
                <a:solidFill>
                  <a:schemeClr val="accent1"/>
                </a:solidFill>
                <a:latin typeface="+mn-lt"/>
                <a:ea typeface="Arial"/>
                <a:cs typeface="Arial"/>
                <a:sym typeface="Arial"/>
              </a:rPr>
              <a:t>R</a:t>
            </a:r>
            <a:r>
              <a:rPr lang="en-US" sz="3600" b="1" i="0" u="none" strike="noStrike" dirty="0">
                <a:solidFill>
                  <a:schemeClr val="accent1"/>
                </a:solidFill>
                <a:latin typeface="+mn-lt"/>
                <a:ea typeface="Arial"/>
                <a:cs typeface="Arial"/>
                <a:sym typeface="Arial"/>
              </a:rPr>
              <a:t>elated </a:t>
            </a:r>
            <a:r>
              <a:rPr lang="en-US" sz="3600" b="1" dirty="0">
                <a:solidFill>
                  <a:schemeClr val="accent1"/>
                </a:solidFill>
                <a:latin typeface="+mn-lt"/>
                <a:ea typeface="Arial"/>
                <a:cs typeface="Arial"/>
                <a:sym typeface="Arial"/>
              </a:rPr>
              <a:t>I</a:t>
            </a:r>
            <a:r>
              <a:rPr lang="en-US" sz="3600" b="1" i="0" u="none" strike="noStrike" dirty="0">
                <a:solidFill>
                  <a:schemeClr val="accent1"/>
                </a:solidFill>
                <a:latin typeface="+mn-lt"/>
                <a:ea typeface="Arial"/>
                <a:cs typeface="Arial"/>
                <a:sym typeface="Arial"/>
              </a:rPr>
              <a:t>nformation and Their </a:t>
            </a:r>
            <a:r>
              <a:rPr lang="en-US" sz="3600" b="1" dirty="0">
                <a:solidFill>
                  <a:schemeClr val="accent1"/>
                </a:solidFill>
                <a:latin typeface="+mn-lt"/>
                <a:ea typeface="Arial"/>
                <a:cs typeface="Arial"/>
                <a:sym typeface="Arial"/>
              </a:rPr>
              <a:t>U</a:t>
            </a:r>
            <a:r>
              <a:rPr lang="en-US" sz="3600" b="1" i="0" u="none" strike="noStrike" dirty="0">
                <a:solidFill>
                  <a:schemeClr val="accent1"/>
                </a:solidFill>
                <a:latin typeface="+mn-lt"/>
                <a:ea typeface="Arial"/>
                <a:cs typeface="Arial"/>
                <a:sym typeface="Arial"/>
              </a:rPr>
              <a:t>tilities </a:t>
            </a:r>
            <a:r>
              <a:rPr lang="en-US" sz="3600" b="1" dirty="0">
                <a:solidFill>
                  <a:schemeClr val="accent1"/>
                </a:solidFill>
                <a:latin typeface="+mn-lt"/>
                <a:ea typeface="Arial"/>
                <a:cs typeface="Arial"/>
                <a:sym typeface="Arial"/>
              </a:rPr>
              <a:t>A</a:t>
            </a:r>
            <a:r>
              <a:rPr lang="en-US" sz="3600" b="1" i="0" u="none" strike="noStrike" dirty="0">
                <a:solidFill>
                  <a:schemeClr val="accent1"/>
                </a:solidFill>
                <a:latin typeface="+mn-lt"/>
                <a:ea typeface="Arial"/>
                <a:cs typeface="Arial"/>
                <a:sym typeface="Arial"/>
              </a:rPr>
              <a:t>mong </a:t>
            </a:r>
            <a:r>
              <a:rPr lang="en-US" sz="3600" b="1" dirty="0">
                <a:solidFill>
                  <a:schemeClr val="accent1"/>
                </a:solidFill>
                <a:latin typeface="+mn-lt"/>
                <a:ea typeface="Arial"/>
                <a:cs typeface="Arial"/>
                <a:sym typeface="Arial"/>
              </a:rPr>
              <a:t>M</a:t>
            </a:r>
            <a:r>
              <a:rPr lang="en-US" sz="3600" b="1" i="0" u="none" strike="noStrike" dirty="0">
                <a:solidFill>
                  <a:schemeClr val="accent1"/>
                </a:solidFill>
                <a:latin typeface="+mn-lt"/>
                <a:ea typeface="Arial"/>
                <a:cs typeface="Arial"/>
                <a:sym typeface="Arial"/>
              </a:rPr>
              <a:t>andi </a:t>
            </a:r>
            <a:r>
              <a:rPr lang="en-US" sz="3600" b="1" dirty="0">
                <a:solidFill>
                  <a:schemeClr val="accent1"/>
                </a:solidFill>
                <a:latin typeface="+mn-lt"/>
                <a:ea typeface="Arial"/>
                <a:cs typeface="Arial"/>
                <a:sym typeface="Arial"/>
              </a:rPr>
              <a:t>W</a:t>
            </a:r>
            <a:r>
              <a:rPr lang="en-US" sz="3600" b="1" i="0" u="none" strike="noStrike" dirty="0">
                <a:solidFill>
                  <a:schemeClr val="accent1"/>
                </a:solidFill>
                <a:latin typeface="+mn-lt"/>
                <a:ea typeface="Arial"/>
                <a:cs typeface="Arial"/>
                <a:sym typeface="Arial"/>
              </a:rPr>
              <a:t>omen </a:t>
            </a:r>
            <a:endParaRPr lang="en-US" sz="3600" b="1" dirty="0">
              <a:solidFill>
                <a:schemeClr val="accent1"/>
              </a:solidFill>
              <a:latin typeface="+mn-lt"/>
            </a:endParaRPr>
          </a:p>
        </p:txBody>
      </p:sp>
      <p:sp>
        <p:nvSpPr>
          <p:cNvPr id="12" name="Google Shape;138;p6">
            <a:extLst>
              <a:ext uri="{FF2B5EF4-FFF2-40B4-BE49-F238E27FC236}">
                <a16:creationId xmlns:a16="http://schemas.microsoft.com/office/drawing/2014/main" id="{5938E774-B69D-7404-5FAB-3BBE309716CB}"/>
              </a:ext>
            </a:extLst>
          </p:cNvPr>
          <p:cNvSpPr txBox="1">
            <a:spLocks/>
          </p:cNvSpPr>
          <p:nvPr/>
        </p:nvSpPr>
        <p:spPr>
          <a:xfrm>
            <a:off x="1097279" y="1845734"/>
            <a:ext cx="7746096" cy="3928766"/>
          </a:xfrm>
          <a:prstGeom prst="rect">
            <a:avLst/>
          </a:prstGeom>
          <a:noFill/>
          <a:ln w="19050">
            <a:noFill/>
          </a:ln>
        </p:spPr>
        <p:txBody>
          <a:bodyPr spcFirstLastPara="1" vert="horz" wrap="square" lIns="0" tIns="45700" rIns="0" bIns="45700" rtlCol="0" anchor="t" anchorCtr="0">
            <a:noAutofit/>
          </a:bodyPr>
          <a:lstStyle>
            <a:lvl1pPr marL="0" indent="0" algn="ctr" defTabSz="914400" rtl="0" eaLnBrk="1" latinLnBrk="0" hangingPunct="1">
              <a:lnSpc>
                <a:spcPct val="90000"/>
              </a:lnSpc>
              <a:spcBef>
                <a:spcPts val="1000"/>
              </a:spcBef>
              <a:buFont typeface="Arial"/>
              <a:buNone/>
              <a:defRPr sz="1800" b="0" kern="1200">
                <a:solidFill>
                  <a:srgbClr val="000000"/>
                </a:solidFill>
                <a:latin typeface="+mn-lt"/>
                <a:ea typeface="FoundryMonoline-Regular" charset="0"/>
                <a:cs typeface="FoundryMonoline-Regular" charset="0"/>
              </a:defRPr>
            </a:lvl1pPr>
            <a:lvl2pPr marL="685800" indent="-228600" algn="l" defTabSz="914400" rtl="0" eaLnBrk="1" latinLnBrk="0" hangingPunct="1">
              <a:lnSpc>
                <a:spcPct val="90000"/>
              </a:lnSpc>
              <a:spcBef>
                <a:spcPts val="500"/>
              </a:spcBef>
              <a:buFont typeface="Arial"/>
              <a:buChar char="•"/>
              <a:defRPr sz="2400" b="0" kern="1200">
                <a:solidFill>
                  <a:srgbClr val="000000"/>
                </a:solidFill>
                <a:latin typeface="+mn-lt"/>
                <a:ea typeface="FoundryMonoline-Regular" charset="0"/>
                <a:cs typeface="FoundryMonoline-Regular" charset="0"/>
              </a:defRPr>
            </a:lvl2pPr>
            <a:lvl3pPr marL="1143000" indent="-228600" algn="l" defTabSz="914400" rtl="0" eaLnBrk="1" latinLnBrk="0" hangingPunct="1">
              <a:lnSpc>
                <a:spcPct val="90000"/>
              </a:lnSpc>
              <a:spcBef>
                <a:spcPts val="500"/>
              </a:spcBef>
              <a:buFont typeface="Arial"/>
              <a:buChar char="•"/>
              <a:defRPr sz="2000" b="0" kern="1200">
                <a:solidFill>
                  <a:srgbClr val="000000"/>
                </a:solidFill>
                <a:latin typeface="+mn-lt"/>
                <a:ea typeface="FoundryMonoline-Regular" charset="0"/>
                <a:cs typeface="FoundryMonoline-Regular" charset="0"/>
              </a:defRPr>
            </a:lvl3pPr>
            <a:lvl4pPr marL="1600200" indent="-228600" algn="l" defTabSz="914400" rtl="0" eaLnBrk="1" latinLnBrk="0" hangingPunct="1">
              <a:lnSpc>
                <a:spcPct val="90000"/>
              </a:lnSpc>
              <a:spcBef>
                <a:spcPts val="500"/>
              </a:spcBef>
              <a:buFont typeface="Arial"/>
              <a:buChar char="•"/>
              <a:defRPr sz="1800" b="0" kern="1200">
                <a:solidFill>
                  <a:srgbClr val="000000"/>
                </a:solidFill>
                <a:latin typeface="+mn-lt"/>
                <a:ea typeface="FoundryMonoline-Regular" charset="0"/>
                <a:cs typeface="FoundryMonoline-Regular" charset="0"/>
              </a:defRPr>
            </a:lvl4pPr>
            <a:lvl5pPr marL="2057400" indent="-228600" algn="l" defTabSz="914400" rtl="0" eaLnBrk="1" latinLnBrk="0" hangingPunct="1">
              <a:lnSpc>
                <a:spcPct val="90000"/>
              </a:lnSpc>
              <a:spcBef>
                <a:spcPts val="500"/>
              </a:spcBef>
              <a:buFont typeface="Arial"/>
              <a:buChar char="•"/>
              <a:defRPr sz="1800" b="0" kern="1200">
                <a:solidFill>
                  <a:srgbClr val="000000"/>
                </a:solidFill>
                <a:latin typeface="+mn-lt"/>
                <a:ea typeface="FoundryMonoline-Regular" charset="0"/>
                <a:cs typeface="FoundryMonoline-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l">
              <a:lnSpc>
                <a:spcPts val="1200"/>
              </a:lnSpc>
              <a:spcBef>
                <a:spcPts val="1400"/>
              </a:spcBef>
              <a:buClr>
                <a:schemeClr val="accent1"/>
              </a:buClr>
              <a:buSzPct val="150000"/>
            </a:pPr>
            <a:r>
              <a:rPr lang="en-US" sz="2400" b="1" dirty="0">
                <a:ea typeface="Arial"/>
                <a:cs typeface="Arial"/>
                <a:sym typeface="Arial"/>
              </a:rPr>
              <a:t>Sources of Information</a:t>
            </a:r>
            <a:endParaRPr lang="en-US" sz="24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Television, </a:t>
            </a:r>
            <a:r>
              <a:rPr lang="en-US" sz="2000" dirty="0" err="1">
                <a:ea typeface="Arial"/>
                <a:cs typeface="Arial"/>
                <a:sym typeface="Arial"/>
              </a:rPr>
              <a:t>ILo</a:t>
            </a:r>
            <a:r>
              <a:rPr lang="en-US" sz="2000" dirty="0">
                <a:ea typeface="Arial"/>
                <a:cs typeface="Arial"/>
                <a:sym typeface="Arial"/>
              </a:rPr>
              <a:t> workshop, SAFE</a:t>
            </a:r>
          </a:p>
          <a:p>
            <a:pPr algn="l">
              <a:lnSpc>
                <a:spcPts val="1200"/>
              </a:lnSpc>
              <a:spcBef>
                <a:spcPts val="1400"/>
              </a:spcBef>
              <a:buClr>
                <a:schemeClr val="accent1"/>
              </a:buClr>
              <a:buSzPct val="150000"/>
            </a:pPr>
            <a:r>
              <a:rPr lang="en-US" sz="2400" b="1" dirty="0">
                <a:ea typeface="Arial"/>
                <a:cs typeface="Arial"/>
                <a:sym typeface="Arial"/>
              </a:rPr>
              <a:t>Justice seeking behavior</a:t>
            </a:r>
            <a:endParaRPr lang="en-US" sz="24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Rarely seek remedy</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Remain silent</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Usually do not go for court cases</a:t>
            </a:r>
            <a:endParaRPr lang="en-US" sz="2000" dirty="0"/>
          </a:p>
          <a:p>
            <a:pPr algn="l">
              <a:lnSpc>
                <a:spcPts val="1200"/>
              </a:lnSpc>
              <a:spcBef>
                <a:spcPts val="1400"/>
              </a:spcBef>
              <a:buClr>
                <a:schemeClr val="accent1"/>
              </a:buClr>
              <a:buSzPct val="150000"/>
            </a:pPr>
            <a:r>
              <a:rPr lang="en-US" sz="2400" b="1" dirty="0">
                <a:ea typeface="Arial"/>
                <a:cs typeface="Arial"/>
                <a:sym typeface="Arial"/>
              </a:rPr>
              <a:t>Barriers</a:t>
            </a:r>
            <a:endParaRPr lang="en-US" sz="24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Financial &amp; social vulnerability</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Time constraint  </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Limited source of information</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High chances to not get justice</a:t>
            </a:r>
            <a:endParaRPr lang="en-US" sz="2000" dirty="0"/>
          </a:p>
          <a:p>
            <a:pPr marL="1028700" lvl="1" indent="-342900">
              <a:lnSpc>
                <a:spcPts val="1200"/>
              </a:lnSpc>
              <a:spcBef>
                <a:spcPts val="1400"/>
              </a:spcBef>
              <a:buClr>
                <a:schemeClr val="accent1"/>
              </a:buClr>
              <a:buSzPct val="150000"/>
              <a:buFont typeface="Arial" panose="020B0604020202020204" pitchFamily="34" charset="0"/>
              <a:buChar char="•"/>
            </a:pPr>
            <a:r>
              <a:rPr lang="en-US" sz="2000" dirty="0">
                <a:ea typeface="Arial"/>
                <a:cs typeface="Arial"/>
                <a:sym typeface="Arial"/>
              </a:rPr>
              <a:t>Corruption/illegal practice of indigenous leaders</a:t>
            </a:r>
            <a:endParaRPr lang="en-US" sz="2000" dirty="0"/>
          </a:p>
          <a:p>
            <a:pPr algn="l">
              <a:lnSpc>
                <a:spcPts val="1200"/>
              </a:lnSpc>
              <a:spcBef>
                <a:spcPts val="1400"/>
              </a:spcBef>
              <a:buClr>
                <a:schemeClr val="accent1"/>
              </a:buClr>
              <a:buSzPct val="150000"/>
            </a:pPr>
            <a:endParaRPr lang="en-US" sz="2400" dirty="0"/>
          </a:p>
        </p:txBody>
      </p:sp>
      <p:pic>
        <p:nvPicPr>
          <p:cNvPr id="21" name="Content Placeholder 5">
            <a:extLst>
              <a:ext uri="{FF2B5EF4-FFF2-40B4-BE49-F238E27FC236}">
                <a16:creationId xmlns:a16="http://schemas.microsoft.com/office/drawing/2014/main" id="{3B6C656B-282C-BFA0-3ECE-4548E7814F90}"/>
              </a:ext>
            </a:extLst>
          </p:cNvPr>
          <p:cNvPicPr>
            <a:picLocks noChangeAspect="1"/>
          </p:cNvPicPr>
          <p:nvPr/>
        </p:nvPicPr>
        <p:blipFill>
          <a:blip r:embed="rId2"/>
          <a:stretch>
            <a:fillRect/>
          </a:stretch>
        </p:blipFill>
        <p:spPr>
          <a:xfrm>
            <a:off x="7298100" y="1907299"/>
            <a:ext cx="3909355" cy="3867201"/>
          </a:xfrm>
          <a:prstGeom prst="ellipse">
            <a:avLst/>
          </a:prstGeom>
          <a:ln w="19050">
            <a:solidFill>
              <a:schemeClr val="bg1">
                <a:lumMod val="50000"/>
              </a:schemeClr>
            </a:solidFill>
          </a:ln>
        </p:spPr>
      </p:pic>
    </p:spTree>
    <p:extLst>
      <p:ext uri="{BB962C8B-B14F-4D97-AF65-F5344CB8AC3E}">
        <p14:creationId xmlns:p14="http://schemas.microsoft.com/office/powerpoint/2010/main" val="50571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94EFDA52-9A47-E79D-F937-97BEA8B2FDF4}"/>
              </a:ext>
            </a:extLst>
          </p:cNvPr>
          <p:cNvPicPr>
            <a:picLocks noGrp="1" noChangeAspect="1"/>
          </p:cNvPicPr>
          <p:nvPr>
            <p:ph sz="half" idx="10"/>
          </p:nvPr>
        </p:nvPicPr>
        <p:blipFill>
          <a:blip r:embed="rId2"/>
          <a:stretch>
            <a:fillRect/>
          </a:stretch>
        </p:blipFill>
        <p:spPr>
          <a:xfrm>
            <a:off x="7457342" y="1865441"/>
            <a:ext cx="3903765" cy="3903765"/>
          </a:xfrm>
        </p:spPr>
      </p:pic>
      <p:sp>
        <p:nvSpPr>
          <p:cNvPr id="4" name="Title 3">
            <a:extLst>
              <a:ext uri="{FF2B5EF4-FFF2-40B4-BE49-F238E27FC236}">
                <a16:creationId xmlns:a16="http://schemas.microsoft.com/office/drawing/2014/main" id="{D1CE89CA-C123-000D-24E6-F5DE83F18A0F}"/>
              </a:ext>
            </a:extLst>
          </p:cNvPr>
          <p:cNvSpPr>
            <a:spLocks noGrp="1"/>
          </p:cNvSpPr>
          <p:nvPr>
            <p:ph type="title"/>
          </p:nvPr>
        </p:nvSpPr>
        <p:spPr>
          <a:xfrm>
            <a:off x="1987824" y="690410"/>
            <a:ext cx="9110236" cy="667928"/>
          </a:xfrm>
        </p:spPr>
        <p:txBody>
          <a:bodyPr>
            <a:noAutofit/>
          </a:bodyPr>
          <a:lstStyle/>
          <a:p>
            <a:r>
              <a:rPr lang="en-US" sz="3600" b="1" i="0" u="none" strike="noStrike" dirty="0">
                <a:solidFill>
                  <a:schemeClr val="accent3"/>
                </a:solidFill>
                <a:latin typeface="+mn-lt"/>
                <a:ea typeface="Arial"/>
                <a:cs typeface="Arial"/>
                <a:sym typeface="Arial"/>
              </a:rPr>
              <a:t>Suitable ways to make the information easily accessible for the mandi women</a:t>
            </a:r>
            <a:endParaRPr lang="en-US" sz="3600" dirty="0">
              <a:solidFill>
                <a:schemeClr val="accent3"/>
              </a:solidFill>
              <a:latin typeface="+mn-lt"/>
            </a:endParaRPr>
          </a:p>
        </p:txBody>
      </p:sp>
      <p:sp>
        <p:nvSpPr>
          <p:cNvPr id="6" name="TextBox 5">
            <a:extLst>
              <a:ext uri="{FF2B5EF4-FFF2-40B4-BE49-F238E27FC236}">
                <a16:creationId xmlns:a16="http://schemas.microsoft.com/office/drawing/2014/main" id="{88C9090B-5FCB-3217-E15F-287B565390AA}"/>
              </a:ext>
            </a:extLst>
          </p:cNvPr>
          <p:cNvSpPr txBox="1"/>
          <p:nvPr/>
        </p:nvSpPr>
        <p:spPr>
          <a:xfrm>
            <a:off x="487772" y="2585654"/>
            <a:ext cx="6526804" cy="2790508"/>
          </a:xfrm>
          <a:prstGeom prst="rect">
            <a:avLst/>
          </a:prstGeom>
          <a:noFill/>
        </p:spPr>
        <p:txBody>
          <a:bodyPr wrap="square">
            <a:spAutoFit/>
          </a:bodyPr>
          <a:lstStyle/>
          <a:p>
            <a:pPr lvl="0" algn="l" rtl="0">
              <a:lnSpc>
                <a:spcPct val="90000"/>
              </a:lnSpc>
              <a:spcBef>
                <a:spcPts val="0"/>
              </a:spcBef>
              <a:spcAft>
                <a:spcPts val="0"/>
              </a:spcAft>
              <a:buClr>
                <a:schemeClr val="accent3"/>
              </a:buClr>
              <a:buSzPct val="150000"/>
            </a:pPr>
            <a:r>
              <a:rPr lang="en-US" sz="2000" b="1" i="0" u="none" strike="noStrike" dirty="0">
                <a:solidFill>
                  <a:srgbClr val="000000"/>
                </a:solidFill>
                <a:ea typeface="Arial"/>
                <a:cs typeface="Arial"/>
                <a:sym typeface="Arial"/>
              </a:rPr>
              <a:t>1. </a:t>
            </a:r>
            <a:r>
              <a:rPr lang="en-US" sz="2000" b="0" i="0" u="none" strike="noStrike" dirty="0">
                <a:solidFill>
                  <a:srgbClr val="000000"/>
                </a:solidFill>
                <a:ea typeface="Arial"/>
                <a:cs typeface="Arial"/>
                <a:sym typeface="Arial"/>
              </a:rPr>
              <a:t>Make available to the Mandi women a list of organizations that offer free legal services.</a:t>
            </a:r>
            <a:endParaRPr lang="en-US" sz="2000" b="0" dirty="0"/>
          </a:p>
          <a:p>
            <a:pPr lvl="0" algn="l" rtl="0">
              <a:lnSpc>
                <a:spcPct val="90000"/>
              </a:lnSpc>
              <a:spcBef>
                <a:spcPts val="800"/>
              </a:spcBef>
              <a:spcAft>
                <a:spcPts val="0"/>
              </a:spcAft>
              <a:buClr>
                <a:schemeClr val="accent3"/>
              </a:buClr>
              <a:buSzPct val="150000"/>
            </a:pPr>
            <a:r>
              <a:rPr lang="en-US" sz="2000" b="1" i="0" u="none" strike="noStrike" dirty="0">
                <a:solidFill>
                  <a:srgbClr val="000000"/>
                </a:solidFill>
                <a:ea typeface="Arial"/>
                <a:cs typeface="Arial"/>
                <a:sym typeface="Arial"/>
              </a:rPr>
              <a:t>2. </a:t>
            </a:r>
            <a:r>
              <a:rPr lang="en-US" sz="2000" b="0" i="0" u="none" strike="noStrike" dirty="0">
                <a:solidFill>
                  <a:srgbClr val="000000"/>
                </a:solidFill>
                <a:ea typeface="Arial"/>
                <a:cs typeface="Arial"/>
                <a:sym typeface="Arial"/>
              </a:rPr>
              <a:t>All information should be  translated into Mandi language and are readily available to the Mandi women.</a:t>
            </a:r>
            <a:endParaRPr lang="en-US" sz="2000" dirty="0">
              <a:sym typeface="Arial"/>
            </a:endParaRPr>
          </a:p>
          <a:p>
            <a:pPr lvl="0" algn="l" rtl="0">
              <a:lnSpc>
                <a:spcPct val="90000"/>
              </a:lnSpc>
              <a:spcBef>
                <a:spcPts val="800"/>
              </a:spcBef>
              <a:spcAft>
                <a:spcPts val="0"/>
              </a:spcAft>
              <a:buClr>
                <a:schemeClr val="accent3"/>
              </a:buClr>
              <a:buSzPct val="150000"/>
            </a:pPr>
            <a:r>
              <a:rPr lang="en-US" sz="2000" b="1" i="0" u="none" strike="noStrike" dirty="0">
                <a:solidFill>
                  <a:srgbClr val="000000"/>
                </a:solidFill>
                <a:ea typeface="Arial"/>
                <a:cs typeface="Arial"/>
                <a:sym typeface="Arial"/>
              </a:rPr>
              <a:t>3. </a:t>
            </a:r>
            <a:r>
              <a:rPr lang="en-US" sz="2000" b="0" i="0" u="none" strike="noStrike" dirty="0">
                <a:solidFill>
                  <a:srgbClr val="000000"/>
                </a:solidFill>
                <a:ea typeface="Arial"/>
                <a:cs typeface="Arial"/>
                <a:sym typeface="Arial"/>
              </a:rPr>
              <a:t>Where there is a large population of Mandi communitarians (e</a:t>
            </a:r>
            <a:r>
              <a:rPr lang="en-US" sz="2000" dirty="0">
                <a:solidFill>
                  <a:srgbClr val="000000"/>
                </a:solidFill>
                <a:ea typeface="Arial"/>
                <a:cs typeface="Arial"/>
                <a:sym typeface="Arial"/>
              </a:rPr>
              <a:t>.</a:t>
            </a:r>
            <a:r>
              <a:rPr lang="en-US" sz="2000" b="0" i="0" u="none" strike="noStrike" dirty="0">
                <a:solidFill>
                  <a:srgbClr val="000000"/>
                </a:solidFill>
                <a:ea typeface="Arial"/>
                <a:cs typeface="Arial"/>
                <a:sym typeface="Arial"/>
              </a:rPr>
              <a:t>g. </a:t>
            </a:r>
            <a:r>
              <a:rPr lang="en-US" sz="2000" b="0" i="0" u="none" strike="noStrike" dirty="0" err="1">
                <a:solidFill>
                  <a:srgbClr val="000000"/>
                </a:solidFill>
                <a:ea typeface="Arial"/>
                <a:cs typeface="Arial"/>
                <a:sym typeface="Arial"/>
              </a:rPr>
              <a:t>Kalachandpur</a:t>
            </a:r>
            <a:r>
              <a:rPr lang="en-US" sz="2000" b="0" i="0" u="none" strike="noStrike" dirty="0">
                <a:solidFill>
                  <a:srgbClr val="000000"/>
                </a:solidFill>
                <a:ea typeface="Arial"/>
                <a:cs typeface="Arial"/>
                <a:sym typeface="Arial"/>
              </a:rPr>
              <a:t>), government and non government organizations provide information on gender-based violence and its countermeasures in various schools, colleges and churches.</a:t>
            </a:r>
            <a:endParaRPr lang="en-US" sz="2000" b="0" dirty="0"/>
          </a:p>
        </p:txBody>
      </p:sp>
    </p:spTree>
    <p:extLst>
      <p:ext uri="{BB962C8B-B14F-4D97-AF65-F5344CB8AC3E}">
        <p14:creationId xmlns:p14="http://schemas.microsoft.com/office/powerpoint/2010/main" val="1592948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94EFDA52-9A47-E79D-F937-97BEA8B2FDF4}"/>
              </a:ext>
            </a:extLst>
          </p:cNvPr>
          <p:cNvPicPr>
            <a:picLocks noGrp="1" noChangeAspect="1"/>
          </p:cNvPicPr>
          <p:nvPr>
            <p:ph sz="half" idx="10"/>
          </p:nvPr>
        </p:nvPicPr>
        <p:blipFill>
          <a:blip r:embed="rId2"/>
          <a:srcRect/>
          <a:stretch/>
        </p:blipFill>
        <p:spPr>
          <a:xfrm>
            <a:off x="7799415" y="1599017"/>
            <a:ext cx="3904814" cy="4170190"/>
          </a:xfrm>
        </p:spPr>
      </p:pic>
      <p:sp>
        <p:nvSpPr>
          <p:cNvPr id="4" name="Title 3">
            <a:extLst>
              <a:ext uri="{FF2B5EF4-FFF2-40B4-BE49-F238E27FC236}">
                <a16:creationId xmlns:a16="http://schemas.microsoft.com/office/drawing/2014/main" id="{D1CE89CA-C123-000D-24E6-F5DE83F18A0F}"/>
              </a:ext>
            </a:extLst>
          </p:cNvPr>
          <p:cNvSpPr>
            <a:spLocks noGrp="1"/>
          </p:cNvSpPr>
          <p:nvPr>
            <p:ph type="title"/>
          </p:nvPr>
        </p:nvSpPr>
        <p:spPr>
          <a:xfrm>
            <a:off x="1987824" y="690410"/>
            <a:ext cx="9110236" cy="667928"/>
          </a:xfrm>
        </p:spPr>
        <p:txBody>
          <a:bodyPr>
            <a:noAutofit/>
          </a:bodyPr>
          <a:lstStyle/>
          <a:p>
            <a:r>
              <a:rPr lang="en-US" sz="3600" b="1" i="0" u="none" strike="noStrike" dirty="0">
                <a:solidFill>
                  <a:schemeClr val="accent3"/>
                </a:solidFill>
                <a:latin typeface="+mn-lt"/>
                <a:ea typeface="Arial"/>
                <a:cs typeface="Arial"/>
                <a:sym typeface="Arial"/>
              </a:rPr>
              <a:t>Suitable ways to make the information easily accessible for the mandi women</a:t>
            </a:r>
            <a:endParaRPr lang="en-US" sz="3600" dirty="0">
              <a:solidFill>
                <a:schemeClr val="accent3"/>
              </a:solidFill>
              <a:latin typeface="+mn-lt"/>
            </a:endParaRPr>
          </a:p>
        </p:txBody>
      </p:sp>
      <p:sp>
        <p:nvSpPr>
          <p:cNvPr id="6" name="TextBox 5">
            <a:extLst>
              <a:ext uri="{FF2B5EF4-FFF2-40B4-BE49-F238E27FC236}">
                <a16:creationId xmlns:a16="http://schemas.microsoft.com/office/drawing/2014/main" id="{88C9090B-5FCB-3217-E15F-287B565390AA}"/>
              </a:ext>
            </a:extLst>
          </p:cNvPr>
          <p:cNvSpPr txBox="1"/>
          <p:nvPr/>
        </p:nvSpPr>
        <p:spPr>
          <a:xfrm>
            <a:off x="487772" y="2585654"/>
            <a:ext cx="6526804" cy="2790508"/>
          </a:xfrm>
          <a:prstGeom prst="rect">
            <a:avLst/>
          </a:prstGeom>
          <a:noFill/>
        </p:spPr>
        <p:txBody>
          <a:bodyPr wrap="square">
            <a:spAutoFit/>
          </a:bodyPr>
          <a:lstStyle/>
          <a:p>
            <a:pPr lvl="0" algn="just" rtl="0">
              <a:lnSpc>
                <a:spcPct val="90000"/>
              </a:lnSpc>
              <a:spcBef>
                <a:spcPts val="800"/>
              </a:spcBef>
              <a:spcAft>
                <a:spcPts val="0"/>
              </a:spcAft>
              <a:buClr>
                <a:schemeClr val="accent3"/>
              </a:buClr>
              <a:buSzPct val="150000"/>
            </a:pPr>
            <a:r>
              <a:rPr lang="en-US" sz="2000" b="1" i="0" u="none" strike="noStrike" dirty="0">
                <a:solidFill>
                  <a:srgbClr val="000000"/>
                </a:solidFill>
                <a:ea typeface="Arial"/>
                <a:cs typeface="Arial"/>
                <a:sym typeface="Arial"/>
              </a:rPr>
              <a:t>4. </a:t>
            </a:r>
            <a:r>
              <a:rPr lang="en-US" sz="2000" b="0" i="0" u="none" strike="noStrike" dirty="0">
                <a:solidFill>
                  <a:srgbClr val="000000"/>
                </a:solidFill>
                <a:ea typeface="Arial"/>
                <a:cs typeface="Arial"/>
                <a:sym typeface="Arial"/>
              </a:rPr>
              <a:t>It is also important to promote the government's free legal services and know where to get those services.</a:t>
            </a:r>
            <a:endParaRPr lang="en-US" sz="2000" b="0" dirty="0"/>
          </a:p>
          <a:p>
            <a:pPr lvl="0" algn="just" rtl="0">
              <a:lnSpc>
                <a:spcPct val="90000"/>
              </a:lnSpc>
              <a:spcBef>
                <a:spcPts val="800"/>
              </a:spcBef>
              <a:spcAft>
                <a:spcPts val="0"/>
              </a:spcAft>
              <a:buClr>
                <a:schemeClr val="accent3"/>
              </a:buClr>
              <a:buSzPct val="150000"/>
            </a:pPr>
            <a:r>
              <a:rPr lang="en-US" sz="2000" b="1" i="0" u="none" strike="noStrike" dirty="0">
                <a:solidFill>
                  <a:srgbClr val="000000"/>
                </a:solidFill>
                <a:ea typeface="Arial"/>
                <a:cs typeface="Arial"/>
                <a:sym typeface="Arial"/>
              </a:rPr>
              <a:t>5. </a:t>
            </a:r>
            <a:r>
              <a:rPr lang="en-US" sz="2000" b="0" i="0" u="none" strike="noStrike" dirty="0">
                <a:solidFill>
                  <a:srgbClr val="000000"/>
                </a:solidFill>
                <a:ea typeface="Arial"/>
                <a:cs typeface="Arial"/>
                <a:sym typeface="Arial"/>
              </a:rPr>
              <a:t>Non-Governmental Organizations can adopt projects like SAFE, through which gender-based violence and its subsequent criminal relations can be learned through discussion and increase their confidence.</a:t>
            </a:r>
            <a:endParaRPr lang="en-US" sz="2000" b="0" dirty="0"/>
          </a:p>
          <a:p>
            <a:pPr lvl="0" algn="just" rtl="0">
              <a:lnSpc>
                <a:spcPct val="90000"/>
              </a:lnSpc>
              <a:spcBef>
                <a:spcPts val="800"/>
              </a:spcBef>
              <a:spcAft>
                <a:spcPts val="0"/>
              </a:spcAft>
              <a:buClr>
                <a:schemeClr val="accent3"/>
              </a:buClr>
              <a:buSzPct val="150000"/>
            </a:pPr>
            <a:r>
              <a:rPr lang="en-US" sz="2000" b="1" i="0" u="none" strike="noStrike" dirty="0">
                <a:solidFill>
                  <a:srgbClr val="000000"/>
                </a:solidFill>
                <a:ea typeface="Arial"/>
                <a:cs typeface="Arial"/>
                <a:sym typeface="Arial"/>
              </a:rPr>
              <a:t>6. </a:t>
            </a:r>
            <a:r>
              <a:rPr lang="en-US" sz="2000" b="0" i="0" u="none" strike="noStrike" dirty="0">
                <a:solidFill>
                  <a:srgbClr val="000000"/>
                </a:solidFill>
                <a:ea typeface="Arial"/>
                <a:cs typeface="Arial"/>
                <a:sym typeface="Arial"/>
              </a:rPr>
              <a:t>National and international organizations on gender-based violence should undertake more programs and ensure the inclusion of indigenous women.</a:t>
            </a:r>
            <a:endParaRPr lang="en-US" sz="2000" b="0" dirty="0"/>
          </a:p>
        </p:txBody>
      </p:sp>
    </p:spTree>
    <p:extLst>
      <p:ext uri="{BB962C8B-B14F-4D97-AF65-F5344CB8AC3E}">
        <p14:creationId xmlns:p14="http://schemas.microsoft.com/office/powerpoint/2010/main" val="1098816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Effect>
                      <a14:saturation sat="0"/>
                    </a14:imgEffect>
                  </a14:imgLayer>
                </a14:imgProps>
              </a:ext>
              <a:ext uri="{28A0092B-C50C-407E-A947-70E740481C1C}">
                <a14:useLocalDpi xmlns:a14="http://schemas.microsoft.com/office/drawing/2010/main" val="0"/>
              </a:ext>
            </a:extLst>
          </a:blip>
          <a:srcRect t="4065" b="11104"/>
          <a:stretch/>
        </p:blipFill>
        <p:spPr>
          <a:xfrm>
            <a:off x="0" y="0"/>
            <a:ext cx="12192000" cy="6857999"/>
          </a:xfrm>
          <a:prstGeom prst="rect">
            <a:avLst/>
          </a:prstGeom>
        </p:spPr>
      </p:pic>
      <p:grpSp>
        <p:nvGrpSpPr>
          <p:cNvPr id="18" name="Group 17"/>
          <p:cNvGrpSpPr/>
          <p:nvPr/>
        </p:nvGrpSpPr>
        <p:grpSpPr>
          <a:xfrm rot="12651339" flipH="1" flipV="1">
            <a:off x="3751001" y="3897514"/>
            <a:ext cx="2959540" cy="2537867"/>
            <a:chOff x="423456" y="88178"/>
            <a:chExt cx="2377060" cy="2038378"/>
          </a:xfrm>
          <a:solidFill>
            <a:schemeClr val="accent1"/>
          </a:solidFill>
        </p:grpSpPr>
        <p:sp>
          <p:nvSpPr>
            <p:cNvPr id="19" name="Oval 18"/>
            <p:cNvSpPr/>
            <p:nvPr userDrawn="1"/>
          </p:nvSpPr>
          <p:spPr>
            <a:xfrm>
              <a:off x="423456" y="409780"/>
              <a:ext cx="1514728" cy="1514727"/>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Oval 19"/>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userDrawn="1"/>
          </p:nvSpPr>
          <p:spPr>
            <a:xfrm>
              <a:off x="2046887" y="88178"/>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rot="19820690">
              <a:off x="1763432" y="608504"/>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rot="10508983" flipH="1" flipV="1">
            <a:off x="394622" y="455104"/>
            <a:ext cx="6069262" cy="5204518"/>
            <a:chOff x="423457" y="88179"/>
            <a:chExt cx="2377059" cy="2038377"/>
          </a:xfrm>
          <a:solidFill>
            <a:schemeClr val="accent2"/>
          </a:solidFill>
        </p:grpSpPr>
        <p:sp>
          <p:nvSpPr>
            <p:cNvPr id="13" name="Oval 12"/>
            <p:cNvSpPr/>
            <p:nvPr userDrawn="1"/>
          </p:nvSpPr>
          <p:spPr>
            <a:xfrm>
              <a:off x="423457" y="409781"/>
              <a:ext cx="1514728" cy="1514726"/>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Oval 13"/>
            <p:cNvSpPr/>
            <p:nvPr/>
          </p:nvSpPr>
          <p:spPr>
            <a:xfrm>
              <a:off x="1821005" y="1660480"/>
              <a:ext cx="466076" cy="4660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2501108">
              <a:off x="1734785" y="1631421"/>
              <a:ext cx="175254" cy="1434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userDrawn="1"/>
          </p:nvSpPr>
          <p:spPr>
            <a:xfrm>
              <a:off x="2046887" y="88179"/>
              <a:ext cx="753629" cy="7536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rot="19820690">
              <a:off x="1763432" y="608505"/>
              <a:ext cx="467236" cy="1657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125660" y="3014492"/>
            <a:ext cx="2502121" cy="791042"/>
          </a:xfrm>
        </p:spPr>
        <p:txBody>
          <a:bodyPr>
            <a:noAutofit/>
          </a:bodyPr>
          <a:lstStyle/>
          <a:p>
            <a:pPr algn="l"/>
            <a:r>
              <a:rPr lang="en-US" sz="3600" dirty="0">
                <a:solidFill>
                  <a:schemeClr val="bg1"/>
                </a:solidFill>
              </a:rPr>
              <a:t>THANK YOU </a:t>
            </a:r>
            <a:br>
              <a:rPr lang="en-US" sz="2400" dirty="0">
                <a:solidFill>
                  <a:schemeClr val="bg1"/>
                </a:solidFill>
              </a:rPr>
            </a:br>
            <a:r>
              <a:rPr lang="en-US" sz="2400" dirty="0">
                <a:solidFill>
                  <a:schemeClr val="bg1"/>
                </a:solidFill>
              </a:rPr>
              <a:t>FOR </a:t>
            </a:r>
            <a:r>
              <a:rPr lang="en-US" sz="2400" b="1" i="1" dirty="0">
                <a:solidFill>
                  <a:schemeClr val="bg1"/>
                </a:solidFill>
              </a:rPr>
              <a:t>WATCHING</a:t>
            </a:r>
          </a:p>
        </p:txBody>
      </p:sp>
      <p:sp>
        <p:nvSpPr>
          <p:cNvPr id="25" name="Oval 24"/>
          <p:cNvSpPr/>
          <p:nvPr/>
        </p:nvSpPr>
        <p:spPr>
          <a:xfrm>
            <a:off x="2749088" y="198845"/>
            <a:ext cx="365932" cy="36593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6" name="Oval 25"/>
          <p:cNvSpPr/>
          <p:nvPr/>
        </p:nvSpPr>
        <p:spPr>
          <a:xfrm>
            <a:off x="1381239" y="585206"/>
            <a:ext cx="533136" cy="53313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Oval 26"/>
          <p:cNvSpPr/>
          <p:nvPr/>
        </p:nvSpPr>
        <p:spPr>
          <a:xfrm>
            <a:off x="3456704" y="957317"/>
            <a:ext cx="728055" cy="7280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Tree>
    <p:extLst>
      <p:ext uri="{BB962C8B-B14F-4D97-AF65-F5344CB8AC3E}">
        <p14:creationId xmlns:p14="http://schemas.microsoft.com/office/powerpoint/2010/main" val="1764273355"/>
      </p:ext>
    </p:extLst>
  </p:cSld>
  <p:clrMapOvr>
    <a:masterClrMapping/>
  </p:clrMapOvr>
</p:sld>
</file>

<file path=ppt/theme/theme1.xml><?xml version="1.0" encoding="utf-8"?>
<a:theme xmlns:a="http://schemas.openxmlformats.org/drawingml/2006/main" name="Office Theme">
  <a:themeElements>
    <a:clrScheme name="SNI_3">
      <a:dk1>
        <a:srgbClr val="A10869"/>
      </a:dk1>
      <a:lt1>
        <a:srgbClr val="FFFFFF"/>
      </a:lt1>
      <a:dk2>
        <a:srgbClr val="A10869"/>
      </a:dk2>
      <a:lt2>
        <a:srgbClr val="FEFFFE"/>
      </a:lt2>
      <a:accent1>
        <a:srgbClr val="FFC001"/>
      </a:accent1>
      <a:accent2>
        <a:srgbClr val="A10869"/>
      </a:accent2>
      <a:accent3>
        <a:srgbClr val="EF48A1"/>
      </a:accent3>
      <a:accent4>
        <a:srgbClr val="50BFCA"/>
      </a:accent4>
      <a:accent5>
        <a:srgbClr val="1A5378"/>
      </a:accent5>
      <a:accent6>
        <a:srgbClr val="15425F"/>
      </a:accent6>
      <a:hlink>
        <a:srgbClr val="A2096A"/>
      </a:hlink>
      <a:folHlink>
        <a:srgbClr val="9797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2EC20D3-07AF-334F-8051-A9A04C175BC5}" vid="{B6884AD4-AE1B-404F-AA6F-A6936F8BBC99}"/>
    </a:ext>
  </a:extLst>
</a:theme>
</file>

<file path=docProps/app.xml><?xml version="1.0" encoding="utf-8"?>
<Properties xmlns="http://schemas.openxmlformats.org/officeDocument/2006/extended-properties" xmlns:vt="http://schemas.openxmlformats.org/officeDocument/2006/docPropsVTypes">
  <Template>SNBD_PPT_Template_2018</Template>
  <TotalTime>42</TotalTime>
  <Words>549</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FoundryMonoline-Regular</vt:lpstr>
      <vt:lpstr>Times New Roman</vt:lpstr>
      <vt:lpstr>Office Theme</vt:lpstr>
      <vt:lpstr>Gender Based Violence (GBV) among the Internal Mandi (Garo) Migrants in Dhaka City: A Qualitative Study  </vt:lpstr>
      <vt:lpstr>Objectives of the Research</vt:lpstr>
      <vt:lpstr>Methodology</vt:lpstr>
      <vt:lpstr>PERCEPTIONS OF GBV</vt:lpstr>
      <vt:lpstr>Types of Violence</vt:lpstr>
      <vt:lpstr>Sources of GBV Related Information and Their Utilities Among Mandi Women </vt:lpstr>
      <vt:lpstr>Suitable ways to make the information easily accessible for the mandi women</vt:lpstr>
      <vt:lpstr>Suitable ways to make the information easily accessible for the mandi women</vt:lpstr>
      <vt:lpstr>THANK YOU  FOR WATCHING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Based Violence (GBV) among the Internal Mandi (Garo) Migrants in Dhaka City: A Qualitative Study  </dc:title>
  <dc:creator>umayer@redorangecom.com</dc:creator>
  <cp:lastModifiedBy>umayer@redorangecom.com</cp:lastModifiedBy>
  <cp:revision>1</cp:revision>
  <dcterms:created xsi:type="dcterms:W3CDTF">2022-09-24T14:15:46Z</dcterms:created>
  <dcterms:modified xsi:type="dcterms:W3CDTF">2022-09-24T14:58:26Z</dcterms:modified>
</cp:coreProperties>
</file>